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67" r:id="rId4"/>
    <p:sldId id="258" r:id="rId5"/>
    <p:sldId id="268" r:id="rId6"/>
    <p:sldId id="289" r:id="rId7"/>
    <p:sldId id="260" r:id="rId8"/>
    <p:sldId id="319" r:id="rId9"/>
    <p:sldId id="261" r:id="rId10"/>
    <p:sldId id="273" r:id="rId11"/>
    <p:sldId id="290" r:id="rId12"/>
    <p:sldId id="291" r:id="rId13"/>
    <p:sldId id="292" r:id="rId14"/>
    <p:sldId id="311" r:id="rId15"/>
    <p:sldId id="297" r:id="rId16"/>
    <p:sldId id="296" r:id="rId17"/>
    <p:sldId id="298" r:id="rId18"/>
    <p:sldId id="295" r:id="rId19"/>
    <p:sldId id="309" r:id="rId20"/>
    <p:sldId id="313" r:id="rId21"/>
    <p:sldId id="314" r:id="rId22"/>
    <p:sldId id="274" r:id="rId23"/>
    <p:sldId id="275" r:id="rId25"/>
    <p:sldId id="320" r:id="rId26"/>
    <p:sldId id="299" r:id="rId27"/>
    <p:sldId id="303" r:id="rId28"/>
    <p:sldId id="300" r:id="rId29"/>
    <p:sldId id="302" r:id="rId30"/>
    <p:sldId id="305" r:id="rId31"/>
    <p:sldId id="276" r:id="rId32"/>
    <p:sldId id="278" r:id="rId33"/>
    <p:sldId id="279" r:id="rId34"/>
    <p:sldId id="280" r:id="rId35"/>
    <p:sldId id="281" r:id="rId36"/>
    <p:sldId id="315" r:id="rId37"/>
    <p:sldId id="284" r:id="rId38"/>
    <p:sldId id="310" r:id="rId39"/>
    <p:sldId id="306" r:id="rId40"/>
    <p:sldId id="317" r:id="rId41"/>
    <p:sldId id="307" r:id="rId42"/>
    <p:sldId id="308" r:id="rId43"/>
    <p:sldId id="304" r:id="rId44"/>
    <p:sldId id="265" r:id="rId45"/>
    <p:sldId id="318"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8.emf"/><Relationship Id="rId7" Type="http://schemas.openxmlformats.org/officeDocument/2006/relationships/image" Target="../media/image27.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D61DD-55C2-4EB3-B668-5F3A8E28A8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F2CCE-2B71-4A4C-8E45-417C91D79E4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6F2CCE-2B71-4A4C-8E45-417C91D79E4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6F2CCE-2B71-4A4C-8E45-417C91D79E4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2780AE1-F206-4BD0-B58E-0138F6C767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0C4C65-840D-4EC8-BAC3-4CD5D25702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80AE1-F206-4BD0-B58E-0138F6C7677B}"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C4C65-840D-4EC8-BAC3-4CD5D25702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24.emf"/><Relationship Id="rId7" Type="http://schemas.openxmlformats.org/officeDocument/2006/relationships/oleObject" Target="../embeddings/oleObject5.bin"/><Relationship Id="rId6" Type="http://schemas.openxmlformats.org/officeDocument/2006/relationships/image" Target="../media/image23.emf"/><Relationship Id="rId5" Type="http://schemas.openxmlformats.org/officeDocument/2006/relationships/oleObject" Target="../embeddings/oleObject4.bin"/><Relationship Id="rId4" Type="http://schemas.openxmlformats.org/officeDocument/2006/relationships/image" Target="../media/image22.emf"/><Relationship Id="rId3" Type="http://schemas.openxmlformats.org/officeDocument/2006/relationships/oleObject" Target="../embeddings/oleObject3.bin"/><Relationship Id="rId2" Type="http://schemas.openxmlformats.org/officeDocument/2006/relationships/image" Target="../media/image21.emf"/><Relationship Id="rId18" Type="http://schemas.openxmlformats.org/officeDocument/2006/relationships/vmlDrawing" Target="../drawings/vmlDrawing2.vml"/><Relationship Id="rId17" Type="http://schemas.openxmlformats.org/officeDocument/2006/relationships/slideLayout" Target="../slideLayouts/slideLayout2.xml"/><Relationship Id="rId16" Type="http://schemas.openxmlformats.org/officeDocument/2006/relationships/image" Target="../media/image28.emf"/><Relationship Id="rId15" Type="http://schemas.openxmlformats.org/officeDocument/2006/relationships/oleObject" Target="../embeddings/oleObject9.bin"/><Relationship Id="rId14" Type="http://schemas.openxmlformats.org/officeDocument/2006/relationships/image" Target="../media/image27.emf"/><Relationship Id="rId13" Type="http://schemas.openxmlformats.org/officeDocument/2006/relationships/oleObject" Target="../embeddings/oleObject8.bin"/><Relationship Id="rId12" Type="http://schemas.openxmlformats.org/officeDocument/2006/relationships/image" Target="../media/image26.emf"/><Relationship Id="rId11" Type="http://schemas.openxmlformats.org/officeDocument/2006/relationships/oleObject" Target="../embeddings/oleObject7.bin"/><Relationship Id="rId10" Type="http://schemas.openxmlformats.org/officeDocument/2006/relationships/image" Target="../media/image25.e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7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9.png"/><Relationship Id="rId1" Type="http://schemas.openxmlformats.org/officeDocument/2006/relationships/image" Target="../media/image7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71472" y="2214554"/>
            <a:ext cx="7772400" cy="1470025"/>
          </a:xfrm>
        </p:spPr>
        <p:txBody>
          <a:bodyPr/>
          <a:lstStyle/>
          <a:p>
            <a:r>
              <a:rPr lang="zh-CN" altLang="en-US" b="1" dirty="0"/>
              <a:t>一致性评价</a:t>
            </a:r>
            <a:r>
              <a:rPr lang="zh-CN" altLang="en-US" b="1" dirty="0" smtClean="0"/>
              <a:t>之</a:t>
            </a:r>
            <a:br>
              <a:rPr lang="en-US" altLang="zh-CN" b="1" dirty="0" smtClean="0"/>
            </a:br>
            <a:r>
              <a:rPr lang="zh-CN" altLang="en-US" b="1" dirty="0" smtClean="0"/>
              <a:t>原料药</a:t>
            </a:r>
            <a:r>
              <a:rPr lang="zh-CN" altLang="en-US" b="1" dirty="0"/>
              <a:t>关键质量属性的控制 </a:t>
            </a:r>
            <a:endParaRPr lang="zh-CN" altLang="en-US" b="1" dirty="0"/>
          </a:p>
        </p:txBody>
      </p:sp>
      <p:sp>
        <p:nvSpPr>
          <p:cNvPr id="3" name="副标题 2"/>
          <p:cNvSpPr>
            <a:spLocks noGrp="1"/>
          </p:cNvSpPr>
          <p:nvPr>
            <p:ph type="subTitle" idx="1"/>
          </p:nvPr>
        </p:nvSpPr>
        <p:spPr>
          <a:xfrm>
            <a:off x="2428860" y="4929198"/>
            <a:ext cx="6400800" cy="1143008"/>
          </a:xfrm>
        </p:spPr>
        <p:txBody>
          <a:bodyPr>
            <a:normAutofit/>
          </a:bodyPr>
          <a:lstStyle/>
          <a:p>
            <a:pPr algn="r"/>
            <a:r>
              <a:rPr lang="zh-CN" altLang="en-US" sz="2000" b="1" dirty="0" smtClean="0">
                <a:latin typeface="华文新魏" panose="02010800040101010101" pitchFamily="2" charset="-122"/>
                <a:ea typeface="华文新魏" panose="02010800040101010101" pitchFamily="2" charset="-122"/>
              </a:rPr>
              <a:t>傅凯敏 </a:t>
            </a:r>
            <a:endParaRPr lang="en-US" altLang="zh-CN" sz="2000" b="1" dirty="0" smtClean="0">
              <a:latin typeface="华文新魏" panose="02010800040101010101" pitchFamily="2" charset="-122"/>
              <a:ea typeface="华文新魏" panose="02010800040101010101" pitchFamily="2" charset="-122"/>
            </a:endParaRPr>
          </a:p>
          <a:p>
            <a:pPr algn="r"/>
            <a:r>
              <a:rPr lang="en-US" altLang="zh-CN" sz="2000" b="1" dirty="0" smtClean="0">
                <a:latin typeface="Times New Roman" panose="02020603050405020304" pitchFamily="18" charset="0"/>
                <a:ea typeface="华文新魏" panose="02010800040101010101" pitchFamily="2" charset="-122"/>
                <a:cs typeface="Times New Roman" panose="02020603050405020304" pitchFamily="18" charset="0"/>
              </a:rPr>
              <a:t>2017.08.01</a:t>
            </a:r>
            <a:endParaRPr lang="en-US" altLang="zh-CN" sz="2000" b="1" dirty="0" smtClean="0">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46081" name="Picture 1"/>
          <p:cNvPicPr>
            <a:picLocks noChangeAspect="1" noChangeArrowheads="1"/>
          </p:cNvPicPr>
          <p:nvPr/>
        </p:nvPicPr>
        <p:blipFill>
          <a:blip r:embed="rId1"/>
          <a:srcRect/>
          <a:stretch>
            <a:fillRect/>
          </a:stretch>
        </p:blipFill>
        <p:spPr bwMode="auto">
          <a:xfrm>
            <a:off x="0" y="0"/>
            <a:ext cx="1285852" cy="990106"/>
          </a:xfrm>
          <a:prstGeom prst="rect">
            <a:avLst/>
          </a:prstGeom>
          <a:noFill/>
          <a:ln w="9525">
            <a:noFill/>
            <a:miter lim="800000"/>
            <a:headEnd/>
            <a:tailEnd/>
          </a:ln>
          <a:effectLst/>
        </p:spPr>
      </p:pic>
      <p:pic>
        <p:nvPicPr>
          <p:cNvPr id="46082" name="Picture 2"/>
          <p:cNvPicPr>
            <a:picLocks noChangeAspect="1" noChangeArrowheads="1"/>
          </p:cNvPicPr>
          <p:nvPr/>
        </p:nvPicPr>
        <p:blipFill>
          <a:blip r:embed="rId2"/>
          <a:srcRect/>
          <a:stretch>
            <a:fillRect/>
          </a:stretch>
        </p:blipFill>
        <p:spPr bwMode="auto">
          <a:xfrm>
            <a:off x="2428860" y="6215082"/>
            <a:ext cx="4381531"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14290"/>
            <a:ext cx="5972188" cy="582594"/>
          </a:xfrm>
        </p:spPr>
        <p:txBody>
          <a:bodyPr>
            <a:noAutofit/>
          </a:bodyPr>
          <a:lstStyle/>
          <a:p>
            <a:r>
              <a:rPr lang="zh-CN" altLang="en-US" sz="2400" b="1" dirty="0" smtClean="0">
                <a:solidFill>
                  <a:schemeClr val="tx2">
                    <a:lumMod val="60000"/>
                    <a:lumOff val="40000"/>
                  </a:schemeClr>
                </a:solidFill>
              </a:rPr>
              <a:t>药物制剂</a:t>
            </a:r>
            <a:r>
              <a:rPr lang="en-US" altLang="zh-CN" sz="2400" b="1" dirty="0" smtClean="0">
                <a:solidFill>
                  <a:schemeClr val="tx2">
                    <a:lumMod val="60000"/>
                    <a:lumOff val="40000"/>
                  </a:schemeClr>
                </a:solidFill>
              </a:rPr>
              <a:t>API</a:t>
            </a:r>
            <a:r>
              <a:rPr lang="zh-CN" altLang="en-US" sz="2400" b="1" dirty="0" smtClean="0">
                <a:solidFill>
                  <a:schemeClr val="tx2">
                    <a:lumMod val="60000"/>
                    <a:lumOff val="40000"/>
                  </a:schemeClr>
                </a:solidFill>
              </a:rPr>
              <a:t>关键质量属性</a:t>
            </a:r>
            <a:r>
              <a:rPr lang="en-US" altLang="zh-CN" sz="2000" b="1" dirty="0" smtClean="0">
                <a:solidFill>
                  <a:schemeClr val="tx2">
                    <a:lumMod val="60000"/>
                    <a:lumOff val="40000"/>
                  </a:schemeClr>
                </a:solidFill>
              </a:rPr>
              <a:t>——API</a:t>
            </a:r>
            <a:r>
              <a:rPr lang="zh-CN" altLang="en-US" sz="2000" b="1" dirty="0" smtClean="0">
                <a:solidFill>
                  <a:schemeClr val="tx2">
                    <a:lumMod val="60000"/>
                    <a:lumOff val="40000"/>
                  </a:schemeClr>
                </a:solidFill>
              </a:rPr>
              <a:t>重点关注</a:t>
            </a:r>
            <a:endParaRPr lang="en-US" altLang="zh-CN" sz="2000" dirty="0">
              <a:solidFill>
                <a:schemeClr val="tx2">
                  <a:lumMod val="60000"/>
                  <a:lumOff val="40000"/>
                </a:schemeClr>
              </a:solidFill>
              <a:ea typeface="宋体" panose="02010600030101010101" pitchFamily="2" charset="-122"/>
            </a:endParaRPr>
          </a:p>
        </p:txBody>
      </p:sp>
      <p:sp>
        <p:nvSpPr>
          <p:cNvPr id="69635" name="AutoShape 3"/>
          <p:cNvSpPr>
            <a:spLocks noChangeArrowheads="1"/>
          </p:cNvSpPr>
          <p:nvPr/>
        </p:nvSpPr>
        <p:spPr bwMode="auto">
          <a:xfrm>
            <a:off x="5562600" y="3171825"/>
            <a:ext cx="2795614" cy="2667000"/>
          </a:xfrm>
          <a:prstGeom prst="roundRect">
            <a:avLst>
              <a:gd name="adj" fmla="val 16667"/>
            </a:avLst>
          </a:prstGeom>
          <a:noFill/>
          <a:ln w="38100">
            <a:solidFill>
              <a:schemeClr val="tx1"/>
            </a:solidFill>
            <a:round/>
          </a:ln>
          <a:effectLst/>
        </p:spPr>
        <p:txBody>
          <a:bodyPr wrap="none" anchor="ctr"/>
          <a:lstStyle/>
          <a:p>
            <a:pPr algn="ctr" eaLnBrk="0" hangingPunct="0"/>
            <a:endParaRPr lang="zh-CN" altLang="zh-CN">
              <a:latin typeface="Verdana" panose="020B0604030504040204" pitchFamily="34" charset="0"/>
            </a:endParaRPr>
          </a:p>
        </p:txBody>
      </p:sp>
      <p:sp>
        <p:nvSpPr>
          <p:cNvPr id="69637" name="AutoShape 5"/>
          <p:cNvSpPr>
            <a:spLocks noChangeArrowheads="1"/>
          </p:cNvSpPr>
          <p:nvPr/>
        </p:nvSpPr>
        <p:spPr bwMode="auto">
          <a:xfrm>
            <a:off x="1143000" y="3171825"/>
            <a:ext cx="2571744" cy="2667000"/>
          </a:xfrm>
          <a:prstGeom prst="roundRect">
            <a:avLst>
              <a:gd name="adj" fmla="val 16667"/>
            </a:avLst>
          </a:prstGeom>
          <a:noFill/>
          <a:ln w="38100">
            <a:solidFill>
              <a:schemeClr val="tx1"/>
            </a:solidFill>
            <a:round/>
          </a:ln>
          <a:effectLst/>
        </p:spPr>
        <p:txBody>
          <a:bodyPr wrap="none" anchor="ctr"/>
          <a:lstStyle/>
          <a:p>
            <a:pPr algn="ctr" eaLnBrk="0" hangingPunct="0"/>
            <a:endParaRPr lang="zh-CN" altLang="zh-CN">
              <a:latin typeface="Verdana" panose="020B0604030504040204" pitchFamily="34" charset="0"/>
            </a:endParaRPr>
          </a:p>
        </p:txBody>
      </p:sp>
      <p:sp>
        <p:nvSpPr>
          <p:cNvPr id="69638" name="Text Box 6"/>
          <p:cNvSpPr txBox="1">
            <a:spLocks noChangeArrowheads="1"/>
          </p:cNvSpPr>
          <p:nvPr/>
        </p:nvSpPr>
        <p:spPr bwMode="auto">
          <a:xfrm>
            <a:off x="1238250" y="3371850"/>
            <a:ext cx="2405056" cy="1323439"/>
          </a:xfrm>
          <a:prstGeom prst="rect">
            <a:avLst/>
          </a:prstGeom>
          <a:noFill/>
          <a:ln w="9525">
            <a:noFill/>
            <a:miter lim="800000"/>
          </a:ln>
          <a:effectLst/>
        </p:spPr>
        <p:txBody>
          <a:bodyPr wrap="square">
            <a:spAutoFit/>
          </a:bodyPr>
          <a:lstStyle/>
          <a:p>
            <a:pPr eaLnBrk="0" hangingPunct="0"/>
            <a:r>
              <a:rPr lang="zh-CN" altLang="en-US" sz="2000" b="1" dirty="0" smtClean="0">
                <a:solidFill>
                  <a:srgbClr val="000000"/>
                </a:solidFill>
                <a:ea typeface="宋体" panose="02010600030101010101" pitchFamily="2" charset="-122"/>
              </a:rPr>
              <a:t>杂质谱</a:t>
            </a:r>
            <a:r>
              <a:rPr lang="en-US" altLang="zh-CN" sz="2000" b="1" dirty="0" smtClean="0">
                <a:solidFill>
                  <a:srgbClr val="000000"/>
                </a:solidFill>
                <a:ea typeface="宋体" panose="02010600030101010101" pitchFamily="2" charset="-122"/>
              </a:rPr>
              <a:t>:</a:t>
            </a:r>
            <a:endParaRPr lang="en-US" altLang="zh-CN" sz="2000" b="1" dirty="0" smtClean="0">
              <a:solidFill>
                <a:srgbClr val="000000"/>
              </a:solidFill>
              <a:ea typeface="宋体" panose="02010600030101010101" pitchFamily="2" charset="-122"/>
            </a:endParaRPr>
          </a:p>
          <a:p>
            <a:pPr eaLnBrk="0" hangingPunct="0"/>
            <a:endParaRPr lang="en-US" altLang="zh-CN" sz="2000" b="1" dirty="0" smtClean="0">
              <a:solidFill>
                <a:srgbClr val="000000"/>
              </a:solidFill>
              <a:ea typeface="宋体" panose="02010600030101010101" pitchFamily="2" charset="-122"/>
            </a:endParaRPr>
          </a:p>
          <a:p>
            <a:pPr eaLnBrk="0" hangingPunct="0"/>
            <a:r>
              <a:rPr lang="zh-CN" altLang="en-US" sz="2000" b="1" dirty="0" smtClean="0">
                <a:solidFill>
                  <a:srgbClr val="000000"/>
                </a:solidFill>
                <a:ea typeface="宋体" panose="02010600030101010101" pitchFamily="2" charset="-122"/>
              </a:rPr>
              <a:t>原研制剂杂质</a:t>
            </a:r>
            <a:endParaRPr lang="en-US" altLang="zh-CN" sz="2000" b="1" dirty="0" smtClean="0">
              <a:solidFill>
                <a:srgbClr val="000000"/>
              </a:solidFill>
              <a:ea typeface="宋体" panose="02010600030101010101" pitchFamily="2" charset="-122"/>
            </a:endParaRPr>
          </a:p>
          <a:p>
            <a:pPr eaLnBrk="0" hangingPunct="0"/>
            <a:r>
              <a:rPr lang="en-US" altLang="zh-CN" sz="2000" b="1" dirty="0" smtClean="0">
                <a:solidFill>
                  <a:srgbClr val="000000"/>
                </a:solidFill>
                <a:ea typeface="宋体" panose="02010600030101010101" pitchFamily="2" charset="-122"/>
              </a:rPr>
              <a:t>API</a:t>
            </a:r>
            <a:r>
              <a:rPr lang="zh-CN" altLang="en-US" sz="2000" b="1" dirty="0" smtClean="0">
                <a:solidFill>
                  <a:srgbClr val="000000"/>
                </a:solidFill>
                <a:ea typeface="宋体" panose="02010600030101010101" pitchFamily="2" charset="-122"/>
              </a:rPr>
              <a:t>的杂质降解杂质</a:t>
            </a:r>
            <a:endParaRPr lang="en-US" altLang="zh-CN" sz="1400" dirty="0">
              <a:solidFill>
                <a:srgbClr val="000000"/>
              </a:solidFill>
              <a:ea typeface="宋体" panose="02010600030101010101" pitchFamily="2" charset="-122"/>
            </a:endParaRPr>
          </a:p>
        </p:txBody>
      </p:sp>
      <p:sp>
        <p:nvSpPr>
          <p:cNvPr id="69639" name="Freeform 7"/>
          <p:cNvSpPr/>
          <p:nvPr/>
        </p:nvSpPr>
        <p:spPr bwMode="gray">
          <a:xfrm>
            <a:off x="3500430" y="307181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ln>
        </p:spPr>
        <p:txBody>
          <a:bodyPr/>
          <a:lstStyle/>
          <a:p>
            <a:endParaRPr lang="zh-CN" altLang="en-US"/>
          </a:p>
        </p:txBody>
      </p:sp>
      <p:sp>
        <p:nvSpPr>
          <p:cNvPr id="69640" name="AutoShape 8"/>
          <p:cNvSpPr>
            <a:spLocks noChangeAspect="1" noChangeArrowheads="1" noTextEdit="1"/>
          </p:cNvSpPr>
          <p:nvPr/>
        </p:nvSpPr>
        <p:spPr bwMode="gray">
          <a:xfrm flipH="1">
            <a:off x="4868863" y="3071813"/>
            <a:ext cx="909637" cy="1244600"/>
          </a:xfrm>
          <a:prstGeom prst="rect">
            <a:avLst/>
          </a:prstGeom>
          <a:noFill/>
          <a:ln w="9525">
            <a:noFill/>
            <a:miter lim="800000"/>
          </a:ln>
        </p:spPr>
        <p:txBody>
          <a:bodyPr/>
          <a:lstStyle/>
          <a:p>
            <a:endParaRPr lang="zh-CN" altLang="en-US"/>
          </a:p>
        </p:txBody>
      </p:sp>
      <p:sp>
        <p:nvSpPr>
          <p:cNvPr id="69641" name="Freeform 9"/>
          <p:cNvSpPr/>
          <p:nvPr/>
        </p:nvSpPr>
        <p:spPr bwMode="gray">
          <a:xfrm flipH="1">
            <a:off x="4786314" y="307181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ln>
        </p:spPr>
        <p:txBody>
          <a:bodyPr/>
          <a:lstStyle/>
          <a:p>
            <a:endParaRPr lang="zh-CN" altLang="en-US"/>
          </a:p>
        </p:txBody>
      </p:sp>
      <p:grpSp>
        <p:nvGrpSpPr>
          <p:cNvPr id="2" name="Group 10"/>
          <p:cNvGrpSpPr/>
          <p:nvPr/>
        </p:nvGrpSpPr>
        <p:grpSpPr bwMode="auto">
          <a:xfrm>
            <a:off x="3048000" y="1447800"/>
            <a:ext cx="2998788" cy="1601788"/>
            <a:chOff x="1997" y="1314"/>
            <a:chExt cx="1889" cy="1009"/>
          </a:xfrm>
        </p:grpSpPr>
        <p:grpSp>
          <p:nvGrpSpPr>
            <p:cNvPr id="3" name="Group 11"/>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ln>
              <a:effectLst/>
            </p:spPr>
            <p:txBody>
              <a:bodyPr wrap="none" anchor="ctr"/>
              <a:lstStyle/>
              <a:p>
                <a:endParaRPr lang="zh-CN" altLang="en-US"/>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ln>
              <a:effectLst/>
            </p:spPr>
            <p:txBody>
              <a:bodyPr wrap="none" anchor="ctr"/>
              <a:lstStyle/>
              <a:p>
                <a:endParaRPr lang="zh-CN" altLang="en-US"/>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ln>
            <a:effectLst/>
          </p:spPr>
          <p:txBody>
            <a:bodyPr vert="eaVert" wrap="none" anchor="ctr"/>
            <a:lstStyle/>
            <a:p>
              <a:endParaRPr lang="zh-CN" altLang="en-US"/>
            </a:p>
          </p:txBody>
        </p:sp>
        <p:sp>
          <p:nvSpPr>
            <p:cNvPr id="6964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ln>
            <a:effectLst/>
          </p:spPr>
          <p:txBody>
            <a:bodyPr vert="eaVert" wrap="none" anchor="ctr"/>
            <a:lstStyle/>
            <a:p>
              <a:endParaRPr lang="zh-CN" altLang="en-US"/>
            </a:p>
          </p:txBody>
        </p:sp>
        <p:sp>
          <p:nvSpPr>
            <p:cNvPr id="6964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ln>
            <a:effectLst/>
          </p:spPr>
          <p:txBody>
            <a:bodyPr vert="eaVert" wrap="none" anchor="ctr"/>
            <a:lstStyle/>
            <a:p>
              <a:endParaRPr lang="zh-CN" altLang="en-US"/>
            </a:p>
          </p:txBody>
        </p:sp>
        <p:sp>
          <p:nvSpPr>
            <p:cNvPr id="6964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ln>
            <a:effectLst/>
          </p:spPr>
          <p:txBody>
            <a:bodyPr vert="eaVert" wrap="none" anchor="ctr"/>
            <a:lstStyle/>
            <a:p>
              <a:endParaRPr lang="zh-CN" altLang="en-US"/>
            </a:p>
          </p:txBody>
        </p:sp>
      </p:grpSp>
      <p:sp>
        <p:nvSpPr>
          <p:cNvPr id="69650" name="Text Box 18"/>
          <p:cNvSpPr txBox="1">
            <a:spLocks noChangeArrowheads="1"/>
          </p:cNvSpPr>
          <p:nvPr/>
        </p:nvSpPr>
        <p:spPr bwMode="auto">
          <a:xfrm>
            <a:off x="4214810" y="1785926"/>
            <a:ext cx="615874" cy="466440"/>
          </a:xfrm>
          <a:prstGeom prst="rect">
            <a:avLst/>
          </a:prstGeom>
          <a:noFill/>
          <a:ln w="9525" algn="ctr">
            <a:noFill/>
            <a:miter lim="800000"/>
          </a:ln>
          <a:effectLst/>
        </p:spPr>
        <p:txBody>
          <a:bodyPr wrap="square">
            <a:spAutoFit/>
          </a:bodyPr>
          <a:lstStyle/>
          <a:p>
            <a:pPr algn="ctr" eaLnBrk="0" hangingPunct="0"/>
            <a:r>
              <a:rPr lang="en-US" altLang="zh-CN" sz="2400" b="1" dirty="0" smtClean="0">
                <a:solidFill>
                  <a:srgbClr val="000000"/>
                </a:solidFill>
                <a:ea typeface="宋体" panose="02010600030101010101" pitchFamily="2" charset="-122"/>
              </a:rPr>
              <a:t>API</a:t>
            </a:r>
            <a:endParaRPr lang="en-US" altLang="zh-CN" sz="1400" dirty="0">
              <a:solidFill>
                <a:srgbClr val="000000"/>
              </a:solidFill>
              <a:ea typeface="宋体" panose="02010600030101010101" pitchFamily="2" charset="-122"/>
            </a:endParaRPr>
          </a:p>
        </p:txBody>
      </p:sp>
      <p:sp>
        <p:nvSpPr>
          <p:cNvPr id="69651" name="Text Box 19"/>
          <p:cNvSpPr txBox="1">
            <a:spLocks noChangeArrowheads="1"/>
          </p:cNvSpPr>
          <p:nvPr/>
        </p:nvSpPr>
        <p:spPr bwMode="auto">
          <a:xfrm>
            <a:off x="5643570" y="3400425"/>
            <a:ext cx="2643206" cy="1477328"/>
          </a:xfrm>
          <a:prstGeom prst="rect">
            <a:avLst/>
          </a:prstGeom>
          <a:noFill/>
          <a:ln w="9525">
            <a:noFill/>
            <a:miter lim="800000"/>
          </a:ln>
          <a:effectLst/>
        </p:spPr>
        <p:txBody>
          <a:bodyPr wrap="square">
            <a:spAutoFit/>
          </a:bodyPr>
          <a:lstStyle/>
          <a:p>
            <a:r>
              <a:rPr lang="zh-CN" altLang="en-US" b="1" dirty="0" smtClean="0">
                <a:ea typeface="宋体" panose="02010600030101010101" pitchFamily="2" charset="-122"/>
              </a:rPr>
              <a:t>晶型：</a:t>
            </a:r>
            <a:endParaRPr lang="en-US" altLang="zh-CN" b="1" dirty="0" smtClean="0">
              <a:ea typeface="宋体" panose="02010600030101010101" pitchFamily="2" charset="-122"/>
            </a:endParaRPr>
          </a:p>
          <a:p>
            <a:endParaRPr lang="en-US" altLang="zh-CN" b="1" dirty="0" smtClean="0">
              <a:ea typeface="宋体" panose="02010600030101010101" pitchFamily="2" charset="-122"/>
            </a:endParaRPr>
          </a:p>
          <a:p>
            <a:r>
              <a:rPr lang="zh-CN" altLang="en-US" b="1" dirty="0" smtClean="0">
                <a:ea typeface="宋体" panose="02010600030101010101" pitchFamily="2" charset="-122"/>
              </a:rPr>
              <a:t>原研制剂中</a:t>
            </a:r>
            <a:r>
              <a:rPr lang="en-US" altLang="zh-CN" b="1" dirty="0" smtClean="0">
                <a:ea typeface="宋体" panose="02010600030101010101" pitchFamily="2" charset="-122"/>
              </a:rPr>
              <a:t>API</a:t>
            </a:r>
            <a:r>
              <a:rPr lang="zh-CN" altLang="en-US" b="1" dirty="0" smtClean="0">
                <a:ea typeface="宋体" panose="02010600030101010101" pitchFamily="2" charset="-122"/>
              </a:rPr>
              <a:t>晶型</a:t>
            </a:r>
            <a:endParaRPr lang="en-US" altLang="zh-CN" b="1" dirty="0" smtClean="0">
              <a:ea typeface="宋体" panose="02010600030101010101" pitchFamily="2" charset="-122"/>
            </a:endParaRPr>
          </a:p>
          <a:p>
            <a:r>
              <a:rPr lang="zh-CN" altLang="en-US" b="1" dirty="0" smtClean="0">
                <a:ea typeface="宋体" panose="02010600030101010101" pitchFamily="2" charset="-122"/>
              </a:rPr>
              <a:t> </a:t>
            </a:r>
            <a:r>
              <a:rPr lang="en-US" altLang="zh-CN" b="1" dirty="0" smtClean="0">
                <a:ea typeface="宋体" panose="02010600030101010101" pitchFamily="2" charset="-122"/>
              </a:rPr>
              <a:t>API</a:t>
            </a:r>
            <a:r>
              <a:rPr lang="zh-CN" altLang="en-US" b="1" dirty="0" smtClean="0">
                <a:ea typeface="宋体" panose="02010600030101010101" pitchFamily="2" charset="-122"/>
              </a:rPr>
              <a:t>的晶型与晶癖</a:t>
            </a:r>
            <a:endParaRPr lang="en-US" altLang="zh-CN" b="1" dirty="0" smtClean="0">
              <a:ea typeface="宋体" panose="02010600030101010101" pitchFamily="2" charset="-122"/>
            </a:endParaRPr>
          </a:p>
          <a:p>
            <a:r>
              <a:rPr lang="en-US" altLang="zh-CN" b="1" dirty="0" smtClean="0">
                <a:ea typeface="宋体" panose="02010600030101010101" pitchFamily="2" charset="-122"/>
              </a:rPr>
              <a:t> API</a:t>
            </a:r>
            <a:r>
              <a:rPr lang="zh-CN" altLang="en-US" b="1" dirty="0" smtClean="0">
                <a:ea typeface="宋体" panose="02010600030101010101" pitchFamily="2" charset="-122"/>
              </a:rPr>
              <a:t>颗粒形态和粒度分布</a:t>
            </a:r>
            <a:endParaRPr lang="en-US" altLang="zh-CN" b="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p:txBody>
          <a:bodyPr/>
          <a:lstStyle/>
          <a:p>
            <a:endParaRPr lang="zh-CN" altLang="en-US" smtClean="0"/>
          </a:p>
        </p:txBody>
      </p:sp>
      <p:pic>
        <p:nvPicPr>
          <p:cNvPr id="31747" name="Picture 2" descr="F:\fukaimin\一致性评价原料问题\19.jpg"/>
          <p:cNvPicPr>
            <a:picLocks noChangeAspect="1" noChangeArrowheads="1"/>
          </p:cNvPicPr>
          <p:nvPr/>
        </p:nvPicPr>
        <p:blipFill>
          <a:blip r:embed="rId1"/>
          <a:srcRect/>
          <a:stretch>
            <a:fillRect/>
          </a:stretch>
        </p:blipFill>
        <p:spPr bwMode="auto">
          <a:xfrm>
            <a:off x="0" y="785794"/>
            <a:ext cx="9096375" cy="6072206"/>
          </a:xfrm>
          <a:prstGeom prst="rect">
            <a:avLst/>
          </a:prstGeom>
          <a:noFill/>
          <a:ln w="9525">
            <a:noFill/>
            <a:miter lim="800000"/>
            <a:headEnd/>
            <a:tailEnd/>
          </a:ln>
        </p:spPr>
      </p:pic>
      <p:pic>
        <p:nvPicPr>
          <p:cNvPr id="31749" name="Picture 5"/>
          <p:cNvPicPr>
            <a:picLocks noChangeAspect="1" noChangeArrowheads="1"/>
          </p:cNvPicPr>
          <p:nvPr/>
        </p:nvPicPr>
        <p:blipFill>
          <a:blip r:embed="rId2"/>
          <a:srcRect/>
          <a:stretch>
            <a:fillRect/>
          </a:stretch>
        </p:blipFill>
        <p:spPr bwMode="auto">
          <a:xfrm>
            <a:off x="6000760" y="3429001"/>
            <a:ext cx="1052771" cy="500066"/>
          </a:xfrm>
          <a:prstGeom prst="rect">
            <a:avLst/>
          </a:prstGeom>
          <a:noFill/>
          <a:ln w="9525">
            <a:noFill/>
            <a:miter lim="800000"/>
            <a:headEnd/>
            <a:tailEnd/>
          </a:ln>
        </p:spPr>
      </p:pic>
      <p:sp>
        <p:nvSpPr>
          <p:cNvPr id="7" name="Rectangle 2"/>
          <p:cNvSpPr>
            <a:spLocks noGrp="1" noChangeArrowheads="1"/>
          </p:cNvSpPr>
          <p:nvPr>
            <p:ph type="title"/>
          </p:nvPr>
        </p:nvSpPr>
        <p:spPr>
          <a:xfrm>
            <a:off x="0" y="214290"/>
            <a:ext cx="6215074" cy="500066"/>
          </a:xfrm>
        </p:spPr>
        <p:txBody>
          <a:bodyPr>
            <a:noAutofit/>
          </a:bodyPr>
          <a:lstStyle/>
          <a:p>
            <a:r>
              <a:rPr lang="en-US" altLang="zh-CN" sz="2400" b="1" dirty="0" smtClean="0">
                <a:solidFill>
                  <a:schemeClr val="tx2">
                    <a:lumMod val="60000"/>
                    <a:lumOff val="40000"/>
                  </a:schemeClr>
                </a:solidFill>
              </a:rPr>
              <a:t>API</a:t>
            </a:r>
            <a:r>
              <a:rPr lang="zh-CN" altLang="en-US" sz="2400" b="1" dirty="0" smtClean="0">
                <a:solidFill>
                  <a:schemeClr val="tx2">
                    <a:lumMod val="60000"/>
                    <a:lumOff val="40000"/>
                  </a:schemeClr>
                </a:solidFill>
              </a:rPr>
              <a:t>关键质量属性之杂质谱的建立</a:t>
            </a:r>
            <a:r>
              <a:rPr lang="en-US" altLang="zh-CN" sz="2000" b="1" dirty="0" smtClean="0">
                <a:solidFill>
                  <a:schemeClr val="tx2">
                    <a:lumMod val="60000"/>
                    <a:lumOff val="40000"/>
                  </a:schemeClr>
                </a:solidFill>
              </a:rPr>
              <a:t>——</a:t>
            </a:r>
            <a:r>
              <a:rPr lang="zh-CN" altLang="en-US" sz="2000" b="1" dirty="0" smtClean="0">
                <a:solidFill>
                  <a:schemeClr val="tx2">
                    <a:lumMod val="60000"/>
                    <a:lumOff val="40000"/>
                  </a:schemeClr>
                </a:solidFill>
              </a:rPr>
              <a:t>杂质分类</a:t>
            </a:r>
            <a:endParaRPr lang="en-US" altLang="zh-CN" sz="2000" dirty="0">
              <a:solidFill>
                <a:schemeClr val="tx2">
                  <a:lumMod val="60000"/>
                  <a:lumOff val="40000"/>
                </a:schemeClr>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p:txBody>
          <a:bodyPr/>
          <a:lstStyle/>
          <a:p>
            <a:endParaRPr lang="zh-CN" altLang="en-US" smtClean="0"/>
          </a:p>
        </p:txBody>
      </p:sp>
      <p:pic>
        <p:nvPicPr>
          <p:cNvPr id="32772" name="Picture 2" descr="F:\fukaimin\一致性评价原料问题\20.jpg"/>
          <p:cNvPicPr>
            <a:picLocks noChangeAspect="1" noChangeArrowheads="1"/>
          </p:cNvPicPr>
          <p:nvPr/>
        </p:nvPicPr>
        <p:blipFill>
          <a:blip r:embed="rId1"/>
          <a:srcRect/>
          <a:stretch>
            <a:fillRect/>
          </a:stretch>
        </p:blipFill>
        <p:spPr bwMode="auto">
          <a:xfrm>
            <a:off x="0" y="642918"/>
            <a:ext cx="9144000" cy="6257945"/>
          </a:xfrm>
          <a:prstGeom prst="rect">
            <a:avLst/>
          </a:prstGeom>
          <a:noFill/>
          <a:ln w="9525">
            <a:noFill/>
            <a:miter lim="800000"/>
            <a:headEnd/>
            <a:tailEnd/>
          </a:ln>
        </p:spPr>
      </p:pic>
      <p:sp>
        <p:nvSpPr>
          <p:cNvPr id="5" name="TextBox 4"/>
          <p:cNvSpPr txBox="1"/>
          <p:nvPr/>
        </p:nvSpPr>
        <p:spPr>
          <a:xfrm>
            <a:off x="642910" y="5214950"/>
            <a:ext cx="2857520" cy="646331"/>
          </a:xfrm>
          <a:prstGeom prst="rect">
            <a:avLst/>
          </a:prstGeom>
          <a:noFill/>
        </p:spPr>
        <p:txBody>
          <a:bodyPr wrap="square" rtlCol="0">
            <a:spAutoFit/>
          </a:bodyPr>
          <a:lstStyle/>
          <a:p>
            <a:r>
              <a:rPr lang="zh-CN" altLang="en-US" b="1" dirty="0" smtClean="0">
                <a:solidFill>
                  <a:srgbClr val="FF0000"/>
                </a:solidFill>
              </a:rPr>
              <a:t>重点区分：特定已知杂质</a:t>
            </a:r>
            <a:endParaRPr lang="en-US" altLang="zh-CN" b="1" dirty="0" smtClean="0">
              <a:solidFill>
                <a:srgbClr val="FF0000"/>
              </a:solidFill>
            </a:endParaRPr>
          </a:p>
          <a:p>
            <a:r>
              <a:rPr lang="en-US" altLang="zh-CN" b="1" dirty="0" smtClean="0">
                <a:solidFill>
                  <a:srgbClr val="FF0000"/>
                </a:solidFill>
              </a:rPr>
              <a:t>                       </a:t>
            </a:r>
            <a:r>
              <a:rPr lang="zh-CN" altLang="en-US" b="1" dirty="0" smtClean="0">
                <a:solidFill>
                  <a:srgbClr val="FF0000"/>
                </a:solidFill>
              </a:rPr>
              <a:t>降解杂质</a:t>
            </a:r>
            <a:endParaRPr lang="zh-CN" altLang="en-US" b="1" dirty="0">
              <a:solidFill>
                <a:srgbClr val="FF0000"/>
              </a:solidFill>
            </a:endParaRPr>
          </a:p>
        </p:txBody>
      </p:sp>
      <p:sp>
        <p:nvSpPr>
          <p:cNvPr id="6" name="Rectangle 2"/>
          <p:cNvSpPr>
            <a:spLocks noGrp="1" noChangeArrowheads="1"/>
          </p:cNvSpPr>
          <p:nvPr>
            <p:ph type="title"/>
          </p:nvPr>
        </p:nvSpPr>
        <p:spPr>
          <a:xfrm>
            <a:off x="-71470" y="142852"/>
            <a:ext cx="7000892" cy="500066"/>
          </a:xfrm>
        </p:spPr>
        <p:txBody>
          <a:bodyPr>
            <a:noAutofit/>
          </a:bodyPr>
          <a:lstStyle/>
          <a:p>
            <a:r>
              <a:rPr lang="en-US" altLang="zh-CN" sz="2400" b="1" dirty="0" smtClean="0">
                <a:solidFill>
                  <a:schemeClr val="tx2">
                    <a:lumMod val="60000"/>
                    <a:lumOff val="40000"/>
                  </a:schemeClr>
                </a:solidFill>
              </a:rPr>
              <a:t>API</a:t>
            </a:r>
            <a:r>
              <a:rPr lang="zh-CN" altLang="en-US" sz="2400" b="1" dirty="0" smtClean="0">
                <a:solidFill>
                  <a:schemeClr val="tx2">
                    <a:lumMod val="60000"/>
                    <a:lumOff val="40000"/>
                  </a:schemeClr>
                </a:solidFill>
              </a:rPr>
              <a:t>关键质量属性之杂质谱的建立</a:t>
            </a:r>
            <a:r>
              <a:rPr lang="en-US" altLang="zh-CN" sz="2000" b="1" dirty="0" smtClean="0">
                <a:solidFill>
                  <a:schemeClr val="tx2">
                    <a:lumMod val="60000"/>
                    <a:lumOff val="40000"/>
                  </a:schemeClr>
                </a:solidFill>
              </a:rPr>
              <a:t>——</a:t>
            </a:r>
            <a:r>
              <a:rPr lang="zh-CN" altLang="en-US" sz="2000" b="1" dirty="0" smtClean="0">
                <a:solidFill>
                  <a:schemeClr val="tx2">
                    <a:lumMod val="60000"/>
                    <a:lumOff val="40000"/>
                  </a:schemeClr>
                </a:solidFill>
              </a:rPr>
              <a:t>杂质策略</a:t>
            </a:r>
            <a:endParaRPr lang="en-US" altLang="zh-CN" sz="2000" dirty="0">
              <a:solidFill>
                <a:schemeClr val="tx2">
                  <a:lumMod val="60000"/>
                  <a:lumOff val="40000"/>
                </a:schemeClr>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071547"/>
            <a:ext cx="8229600" cy="2357453"/>
          </a:xfrm>
        </p:spPr>
        <p:txBody>
          <a:bodyPr>
            <a:normAutofit fontScale="62500" lnSpcReduction="20000"/>
          </a:bodyPr>
          <a:lstStyle/>
          <a:p>
            <a:pPr>
              <a:lnSpc>
                <a:spcPct val="150000"/>
              </a:lnSpc>
              <a:buNone/>
            </a:pPr>
            <a:r>
              <a:rPr lang="zh-CN" altLang="en-US" b="1" dirty="0" smtClean="0">
                <a:solidFill>
                  <a:srgbClr val="FF0000"/>
                </a:solidFill>
              </a:rPr>
              <a:t>原料药稳定性</a:t>
            </a:r>
            <a:br>
              <a:rPr lang="zh-CN" altLang="en-US" dirty="0" smtClean="0"/>
            </a:br>
            <a:r>
              <a:rPr lang="zh-CN" altLang="en-US" sz="2600" dirty="0" smtClean="0"/>
              <a:t>         影响因素稳定性（高温、高湿、光照）、</a:t>
            </a:r>
            <a:endParaRPr lang="en-US" altLang="zh-CN" sz="2600" dirty="0" smtClean="0"/>
          </a:p>
          <a:p>
            <a:pPr>
              <a:lnSpc>
                <a:spcPct val="150000"/>
              </a:lnSpc>
              <a:buNone/>
            </a:pPr>
            <a:r>
              <a:rPr lang="en-US" altLang="zh-CN" sz="2600" dirty="0" smtClean="0"/>
              <a:t>                </a:t>
            </a:r>
            <a:r>
              <a:rPr lang="zh-CN" altLang="en-US" sz="2600" dirty="0" smtClean="0"/>
              <a:t>破坏试验（强酸、强碱、氧化） </a:t>
            </a:r>
            <a:endParaRPr lang="en-US" altLang="zh-CN" sz="2600" dirty="0" smtClean="0"/>
          </a:p>
          <a:p>
            <a:pPr>
              <a:lnSpc>
                <a:spcPct val="150000"/>
              </a:lnSpc>
              <a:buNone/>
            </a:pPr>
            <a:r>
              <a:rPr lang="en-US" altLang="zh-CN" sz="2600" dirty="0" smtClean="0"/>
              <a:t>                pH</a:t>
            </a:r>
            <a:r>
              <a:rPr lang="zh-CN" altLang="en-US" sz="2600" dirty="0" smtClean="0"/>
              <a:t>相关稳定性</a:t>
            </a:r>
            <a:endParaRPr lang="en-US" altLang="zh-CN" sz="2600" dirty="0" smtClean="0"/>
          </a:p>
          <a:p>
            <a:pPr algn="just">
              <a:lnSpc>
                <a:spcPct val="150000"/>
              </a:lnSpc>
              <a:buNone/>
            </a:pPr>
            <a:br>
              <a:rPr lang="zh-CN" altLang="en-US" sz="2600" dirty="0" smtClean="0"/>
            </a:br>
            <a:r>
              <a:rPr lang="zh-CN" altLang="en-US" sz="2600" dirty="0" smtClean="0"/>
              <a:t>影响因素稳定性和破坏试验指导杂质来源和确定分析方法的适用性。</a:t>
            </a:r>
            <a:endParaRPr lang="zh-CN" altLang="en-US" dirty="0"/>
          </a:p>
        </p:txBody>
      </p:sp>
      <p:sp>
        <p:nvSpPr>
          <p:cNvPr id="5" name="Rectangle 2"/>
          <p:cNvSpPr>
            <a:spLocks noGrp="1" noChangeArrowheads="1"/>
          </p:cNvSpPr>
          <p:nvPr>
            <p:ph type="title"/>
          </p:nvPr>
        </p:nvSpPr>
        <p:spPr>
          <a:xfrm>
            <a:off x="-32" y="274638"/>
            <a:ext cx="6643734" cy="654032"/>
          </a:xfrm>
        </p:spPr>
        <p:txBody>
          <a:bodyPr>
            <a:noAutofit/>
          </a:bodyPr>
          <a:lstStyle/>
          <a:p>
            <a:r>
              <a:rPr lang="en-US" altLang="zh-CN" sz="2400" b="1" dirty="0" smtClean="0">
                <a:solidFill>
                  <a:schemeClr val="tx2">
                    <a:lumMod val="60000"/>
                    <a:lumOff val="40000"/>
                  </a:schemeClr>
                </a:solidFill>
              </a:rPr>
              <a:t>API</a:t>
            </a:r>
            <a:r>
              <a:rPr lang="zh-CN" altLang="en-US" sz="2400" b="1" dirty="0" smtClean="0">
                <a:solidFill>
                  <a:schemeClr val="tx2">
                    <a:lumMod val="60000"/>
                    <a:lumOff val="40000"/>
                  </a:schemeClr>
                </a:solidFill>
              </a:rPr>
              <a:t>关键质量属性之杂质谱的建立</a:t>
            </a:r>
            <a:r>
              <a:rPr lang="en-US" altLang="zh-CN" sz="2000" b="1" dirty="0" smtClean="0">
                <a:solidFill>
                  <a:schemeClr val="tx2">
                    <a:lumMod val="60000"/>
                    <a:lumOff val="40000"/>
                  </a:schemeClr>
                </a:solidFill>
              </a:rPr>
              <a:t>——</a:t>
            </a:r>
            <a:r>
              <a:rPr lang="zh-CN" altLang="en-US" sz="2000" b="1" dirty="0" smtClean="0">
                <a:solidFill>
                  <a:schemeClr val="tx2">
                    <a:lumMod val="60000"/>
                    <a:lumOff val="40000"/>
                  </a:schemeClr>
                </a:solidFill>
              </a:rPr>
              <a:t>降解杂质</a:t>
            </a:r>
            <a:endParaRPr lang="en-US" altLang="zh-CN" sz="2000" dirty="0">
              <a:solidFill>
                <a:schemeClr val="tx2">
                  <a:lumMod val="60000"/>
                  <a:lumOff val="40000"/>
                </a:schemeClr>
              </a:solidFill>
              <a:ea typeface="宋体" panose="02010600030101010101" pitchFamily="2" charset="-122"/>
            </a:endParaRPr>
          </a:p>
        </p:txBody>
      </p:sp>
      <p:sp>
        <p:nvSpPr>
          <p:cNvPr id="6" name="Rectangle 2"/>
          <p:cNvSpPr txBox="1">
            <a:spLocks noChangeArrowheads="1"/>
          </p:cNvSpPr>
          <p:nvPr/>
        </p:nvSpPr>
        <p:spPr>
          <a:xfrm>
            <a:off x="0" y="3643314"/>
            <a:ext cx="6643734" cy="6540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API</a:t>
            </a:r>
            <a:r>
              <a:rPr kumimoji="0" lang="zh-CN" altLang="en-US" sz="24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关键质量属性之杂质谱的建立</a:t>
            </a:r>
            <a:r>
              <a:rPr kumimoji="0" lang="en-US" altLang="zh-CN" sz="2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a:t>
            </a:r>
            <a:r>
              <a:rPr kumimoji="0" lang="zh-CN" altLang="en-US" sz="2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工艺杂质</a:t>
            </a:r>
            <a:endParaRPr kumimoji="0" lang="en-US" altLang="zh-CN" sz="2000" b="0" i="0" u="none" strike="noStrike" kern="1200" cap="none" spc="0" normalizeH="0" baseline="0" noProof="0" dirty="0">
              <a:ln>
                <a:noFill/>
              </a:ln>
              <a:solidFill>
                <a:schemeClr val="tx2">
                  <a:lumMod val="60000"/>
                  <a:lumOff val="40000"/>
                </a:schemeClr>
              </a:solidFill>
              <a:effectLst/>
              <a:uLnTx/>
              <a:uFillTx/>
              <a:latin typeface="+mj-lt"/>
              <a:ea typeface="宋体" panose="02010600030101010101" pitchFamily="2" charset="-122"/>
              <a:cs typeface="+mj-cs"/>
            </a:endParaRPr>
          </a:p>
        </p:txBody>
      </p:sp>
      <p:sp>
        <p:nvSpPr>
          <p:cNvPr id="8" name="TextBox 7"/>
          <p:cNvSpPr txBox="1"/>
          <p:nvPr/>
        </p:nvSpPr>
        <p:spPr>
          <a:xfrm>
            <a:off x="642910" y="4286256"/>
            <a:ext cx="4643470" cy="2705356"/>
          </a:xfrm>
          <a:prstGeom prst="rect">
            <a:avLst/>
          </a:prstGeom>
          <a:noFill/>
        </p:spPr>
        <p:txBody>
          <a:bodyPr wrap="square" rtlCol="0">
            <a:spAutoFit/>
          </a:bodyPr>
          <a:lstStyle/>
          <a:p>
            <a:pPr marL="342900" lvl="0" indent="-342900">
              <a:lnSpc>
                <a:spcPct val="150000"/>
              </a:lnSpc>
              <a:spcBef>
                <a:spcPct val="20000"/>
              </a:spcBef>
              <a:defRPr/>
            </a:pPr>
            <a:r>
              <a:rPr lang="zh-CN" altLang="en-US" sz="2000" b="1" dirty="0" smtClean="0">
                <a:solidFill>
                  <a:srgbClr val="FF0000"/>
                </a:solidFill>
              </a:rPr>
              <a:t>原料药的合成工艺</a:t>
            </a:r>
            <a:br>
              <a:rPr lang="zh-CN" altLang="en-US" sz="2000" dirty="0" smtClean="0"/>
            </a:br>
            <a:r>
              <a:rPr lang="zh-CN" altLang="en-US" sz="2000" dirty="0" smtClean="0"/>
              <a:t>      </a:t>
            </a:r>
            <a:r>
              <a:rPr lang="zh-CN" altLang="en-US" dirty="0" smtClean="0"/>
              <a:t>起始物料</a:t>
            </a:r>
            <a:endParaRPr lang="en-US" altLang="zh-CN" dirty="0" smtClean="0"/>
          </a:p>
          <a:p>
            <a:pPr marL="342900" lvl="0" indent="-342900">
              <a:lnSpc>
                <a:spcPct val="150000"/>
              </a:lnSpc>
              <a:spcBef>
                <a:spcPct val="20000"/>
              </a:spcBef>
              <a:defRPr/>
            </a:pPr>
            <a:r>
              <a:rPr lang="en-US" altLang="zh-CN" dirty="0" smtClean="0"/>
              <a:t>             </a:t>
            </a:r>
            <a:r>
              <a:rPr lang="zh-CN" altLang="en-US" dirty="0" smtClean="0"/>
              <a:t>中间体</a:t>
            </a:r>
            <a:endParaRPr lang="en-US" altLang="zh-CN" dirty="0" smtClean="0"/>
          </a:p>
          <a:p>
            <a:pPr marL="342900" lvl="0" indent="-342900">
              <a:lnSpc>
                <a:spcPct val="150000"/>
              </a:lnSpc>
              <a:spcBef>
                <a:spcPct val="20000"/>
              </a:spcBef>
              <a:defRPr/>
            </a:pPr>
            <a:r>
              <a:rPr lang="en-US" altLang="zh-CN" dirty="0" smtClean="0"/>
              <a:t>             </a:t>
            </a:r>
            <a:r>
              <a:rPr lang="zh-CN" altLang="en-US" dirty="0" smtClean="0"/>
              <a:t>副产物</a:t>
            </a:r>
            <a:endParaRPr lang="en-US" altLang="zh-CN" dirty="0" smtClean="0"/>
          </a:p>
          <a:p>
            <a:pPr marL="342900" lvl="0" indent="-342900">
              <a:lnSpc>
                <a:spcPct val="150000"/>
              </a:lnSpc>
              <a:spcBef>
                <a:spcPct val="20000"/>
              </a:spcBef>
              <a:defRPr/>
            </a:pPr>
            <a:r>
              <a:rPr lang="en-US" altLang="zh-CN" dirty="0" smtClean="0"/>
              <a:t>             </a:t>
            </a:r>
            <a:r>
              <a:rPr lang="zh-CN" altLang="en-US" dirty="0" smtClean="0"/>
              <a:t>异构体</a:t>
            </a:r>
            <a:endParaRPr lang="en-US" altLang="zh-CN" dirty="0" smtClean="0"/>
          </a:p>
          <a:p>
            <a:endParaRPr lang="zh-CN" altLang="en-US" dirty="0"/>
          </a:p>
        </p:txBody>
      </p:sp>
      <p:sp>
        <p:nvSpPr>
          <p:cNvPr id="9" name="TextBox 8"/>
          <p:cNvSpPr txBox="1"/>
          <p:nvPr/>
        </p:nvSpPr>
        <p:spPr>
          <a:xfrm>
            <a:off x="4429124" y="5143512"/>
            <a:ext cx="2928958" cy="646331"/>
          </a:xfrm>
          <a:prstGeom prst="rect">
            <a:avLst/>
          </a:prstGeom>
          <a:noFill/>
        </p:spPr>
        <p:txBody>
          <a:bodyPr wrap="square" rtlCol="0">
            <a:spAutoFit/>
          </a:bodyPr>
          <a:lstStyle/>
          <a:p>
            <a:r>
              <a:rPr lang="zh-CN" altLang="en-US" b="1" dirty="0" smtClean="0"/>
              <a:t>尤其最后一步合成反应中的中间体和副产物</a:t>
            </a:r>
            <a:r>
              <a:rPr lang="zh-CN" altLang="en-US"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3722688" y="4186230"/>
            <a:ext cx="1839912" cy="1843102"/>
          </a:xfrm>
          <a:prstGeom prst="roundRect">
            <a:avLst>
              <a:gd name="adj" fmla="val 13745"/>
            </a:avLst>
          </a:prstGeom>
          <a:noFill/>
          <a:ln w="38100">
            <a:solidFill>
              <a:schemeClr val="tx1"/>
            </a:solidFill>
            <a:round/>
          </a:ln>
          <a:effectLst/>
        </p:spPr>
        <p:txBody>
          <a:bodyPr anchor="ctr"/>
          <a:lstStyle/>
          <a:p>
            <a:pPr eaLnBrk="0" hangingPunct="0"/>
            <a:r>
              <a:rPr lang="zh-CN" altLang="en-US" sz="1400" dirty="0" smtClean="0">
                <a:latin typeface="Verdana" panose="020B0604030504040204" pitchFamily="34" charset="0"/>
                <a:ea typeface="宋体" panose="02010600030101010101" pitchFamily="2" charset="-122"/>
              </a:rPr>
              <a:t>通过优化制备条件制备分离特定杂质，并通过液相条件复核。</a:t>
            </a:r>
            <a:endParaRPr lang="en-US" altLang="zh-CN" sz="1400" dirty="0">
              <a:latin typeface="Verdana" panose="020B0604030504040204" pitchFamily="34" charset="0"/>
              <a:ea typeface="宋体" panose="02010600030101010101" pitchFamily="2" charset="-122"/>
            </a:endParaRPr>
          </a:p>
        </p:txBody>
      </p:sp>
      <p:sp>
        <p:nvSpPr>
          <p:cNvPr id="90115" name="AutoShape 3"/>
          <p:cNvSpPr>
            <a:spLocks noChangeArrowheads="1"/>
          </p:cNvSpPr>
          <p:nvPr/>
        </p:nvSpPr>
        <p:spPr bwMode="auto">
          <a:xfrm>
            <a:off x="1219200" y="4186230"/>
            <a:ext cx="1828800" cy="1843102"/>
          </a:xfrm>
          <a:prstGeom prst="roundRect">
            <a:avLst>
              <a:gd name="adj" fmla="val 13745"/>
            </a:avLst>
          </a:prstGeom>
          <a:noFill/>
          <a:ln w="38100">
            <a:solidFill>
              <a:schemeClr val="tx1"/>
            </a:solidFill>
            <a:round/>
          </a:ln>
          <a:effectLst/>
        </p:spPr>
        <p:txBody>
          <a:bodyPr anchor="ctr"/>
          <a:lstStyle/>
          <a:p>
            <a:pPr eaLnBrk="0" hangingPunct="0"/>
            <a:r>
              <a:rPr lang="zh-CN" altLang="en-US" sz="1400" dirty="0" smtClean="0">
                <a:latin typeface="Verdana" panose="020B0604030504040204" pitchFamily="34" charset="0"/>
                <a:ea typeface="宋体" panose="02010600030101010101" pitchFamily="2" charset="-122"/>
              </a:rPr>
              <a:t>通过查阅文献，找到合适的降解条件，并通过液质联用锁定目标杂质。</a:t>
            </a:r>
            <a:endParaRPr lang="en-US" altLang="zh-CN" sz="1400" dirty="0">
              <a:latin typeface="Verdana" panose="020B0604030504040204" pitchFamily="34" charset="0"/>
              <a:ea typeface="宋体" panose="02010600030101010101" pitchFamily="2" charset="-122"/>
            </a:endParaRPr>
          </a:p>
        </p:txBody>
      </p:sp>
      <p:sp>
        <p:nvSpPr>
          <p:cNvPr id="90116" name="AutoShape 4"/>
          <p:cNvSpPr>
            <a:spLocks noChangeArrowheads="1"/>
          </p:cNvSpPr>
          <p:nvPr/>
        </p:nvSpPr>
        <p:spPr bwMode="auto">
          <a:xfrm>
            <a:off x="6248400" y="4186230"/>
            <a:ext cx="1752600" cy="1771664"/>
          </a:xfrm>
          <a:prstGeom prst="roundRect">
            <a:avLst>
              <a:gd name="adj" fmla="val 13745"/>
            </a:avLst>
          </a:prstGeom>
          <a:noFill/>
          <a:ln w="38100">
            <a:solidFill>
              <a:schemeClr val="tx1"/>
            </a:solidFill>
            <a:round/>
          </a:ln>
          <a:effectLst/>
        </p:spPr>
        <p:txBody>
          <a:bodyPr anchor="ctr"/>
          <a:lstStyle/>
          <a:p>
            <a:pPr eaLnBrk="0" hangingPunct="0"/>
            <a:r>
              <a:rPr lang="zh-CN" altLang="en-US" sz="1400" dirty="0" smtClean="0">
                <a:latin typeface="Verdana" panose="020B0604030504040204" pitchFamily="34" charset="0"/>
                <a:ea typeface="宋体" panose="02010600030101010101" pitchFamily="2" charset="-122"/>
              </a:rPr>
              <a:t>由于降解产物稳定性较差，故通过冷冻干燥技术得到目标化合物并进行结构确证</a:t>
            </a:r>
            <a:r>
              <a:rPr lang="en-US" altLang="zh-CN" sz="1400" dirty="0" smtClean="0">
                <a:latin typeface="Verdana" panose="020B0604030504040204" pitchFamily="34" charset="0"/>
                <a:ea typeface="宋体" panose="02010600030101010101" pitchFamily="2" charset="-122"/>
              </a:rPr>
              <a:t>.</a:t>
            </a:r>
            <a:endParaRPr lang="en-US" altLang="zh-CN" sz="1400" dirty="0">
              <a:latin typeface="Verdana" panose="020B0604030504040204" pitchFamily="34" charset="0"/>
              <a:ea typeface="宋体" panose="02010600030101010101" pitchFamily="2" charset="-122"/>
            </a:endParaRPr>
          </a:p>
        </p:txBody>
      </p:sp>
      <p:sp>
        <p:nvSpPr>
          <p:cNvPr id="90117" name="Rectangle 5"/>
          <p:cNvSpPr>
            <a:spLocks noGrp="1" noChangeArrowheads="1"/>
          </p:cNvSpPr>
          <p:nvPr>
            <p:ph type="title"/>
          </p:nvPr>
        </p:nvSpPr>
        <p:spPr>
          <a:xfrm>
            <a:off x="0" y="0"/>
            <a:ext cx="7500958" cy="714356"/>
          </a:xfrm>
        </p:spPr>
        <p:txBody>
          <a:bodyPr>
            <a:normAutofit/>
          </a:bodyPr>
          <a:lstStyle/>
          <a:p>
            <a:r>
              <a:rPr lang="en-US" altLang="zh-CN" sz="2400" b="1" dirty="0" smtClean="0">
                <a:solidFill>
                  <a:schemeClr val="tx2">
                    <a:lumMod val="60000"/>
                    <a:lumOff val="40000"/>
                  </a:schemeClr>
                </a:solidFill>
              </a:rPr>
              <a:t>API</a:t>
            </a:r>
            <a:r>
              <a:rPr lang="zh-CN" altLang="en-US" sz="2400" b="1" dirty="0" smtClean="0">
                <a:solidFill>
                  <a:schemeClr val="tx2">
                    <a:lumMod val="60000"/>
                    <a:lumOff val="40000"/>
                  </a:schemeClr>
                </a:solidFill>
              </a:rPr>
              <a:t>关键质量属性之杂质谱的建立</a:t>
            </a:r>
            <a:r>
              <a:rPr lang="en-US" altLang="zh-CN" sz="2400" b="1" dirty="0" smtClean="0">
                <a:solidFill>
                  <a:schemeClr val="tx2">
                    <a:lumMod val="60000"/>
                    <a:lumOff val="40000"/>
                  </a:schemeClr>
                </a:solidFill>
              </a:rPr>
              <a:t>——</a:t>
            </a:r>
            <a:r>
              <a:rPr lang="zh-CN" altLang="en-US" sz="1800" b="1" dirty="0" smtClean="0">
                <a:solidFill>
                  <a:schemeClr val="accent1"/>
                </a:solidFill>
              </a:rPr>
              <a:t>杂质对照品的获得</a:t>
            </a:r>
            <a:endParaRPr lang="zh-CN" altLang="en-US" sz="1800" b="1" dirty="0">
              <a:solidFill>
                <a:schemeClr val="accent1"/>
              </a:solidFill>
            </a:endParaRPr>
          </a:p>
        </p:txBody>
      </p:sp>
      <p:sp>
        <p:nvSpPr>
          <p:cNvPr id="90118" name="AutoShape 6"/>
          <p:cNvSpPr>
            <a:spLocks noChangeArrowheads="1"/>
          </p:cNvSpPr>
          <p:nvPr/>
        </p:nvSpPr>
        <p:spPr bwMode="gray">
          <a:xfrm>
            <a:off x="3151188" y="2981318"/>
            <a:ext cx="400050" cy="449262"/>
          </a:xfrm>
          <a:prstGeom prst="chevron">
            <a:avLst>
              <a:gd name="adj" fmla="val 52514"/>
            </a:avLst>
          </a:prstGeom>
          <a:solidFill>
            <a:schemeClr val="accent1"/>
          </a:solidFill>
          <a:ln w="0" algn="ctr">
            <a:noFill/>
            <a:miter lim="800000"/>
          </a:ln>
          <a:effectLst/>
        </p:spPr>
        <p:txBody>
          <a:bodyPr wrap="none" anchor="ctr"/>
          <a:lstStyle/>
          <a:p>
            <a:endParaRPr lang="zh-CN" altLang="en-US"/>
          </a:p>
        </p:txBody>
      </p:sp>
      <p:sp>
        <p:nvSpPr>
          <p:cNvPr id="90119" name="AutoShape 7"/>
          <p:cNvSpPr>
            <a:spLocks noChangeArrowheads="1"/>
          </p:cNvSpPr>
          <p:nvPr/>
        </p:nvSpPr>
        <p:spPr bwMode="gray">
          <a:xfrm>
            <a:off x="5613400" y="2981318"/>
            <a:ext cx="398463" cy="449262"/>
          </a:xfrm>
          <a:prstGeom prst="chevron">
            <a:avLst>
              <a:gd name="adj" fmla="val 52514"/>
            </a:avLst>
          </a:prstGeom>
          <a:solidFill>
            <a:schemeClr val="hlink"/>
          </a:solidFill>
          <a:ln w="0" algn="ctr">
            <a:noFill/>
            <a:miter lim="800000"/>
          </a:ln>
          <a:effectLst/>
        </p:spPr>
        <p:txBody>
          <a:bodyPr wrap="none" anchor="ctr"/>
          <a:lstStyle/>
          <a:p>
            <a:endParaRPr lang="zh-CN" altLang="en-US"/>
          </a:p>
        </p:txBody>
      </p:sp>
      <p:sp>
        <p:nvSpPr>
          <p:cNvPr id="90120" name="Oval 8"/>
          <p:cNvSpPr>
            <a:spLocks noChangeArrowheads="1"/>
          </p:cNvSpPr>
          <p:nvPr/>
        </p:nvSpPr>
        <p:spPr bwMode="gray">
          <a:xfrm>
            <a:off x="6221413" y="236219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endParaRPr lang="zh-CN" altLang="en-US"/>
          </a:p>
        </p:txBody>
      </p:sp>
      <p:sp>
        <p:nvSpPr>
          <p:cNvPr id="90121" name="Oval 9"/>
          <p:cNvSpPr>
            <a:spLocks noChangeArrowheads="1"/>
          </p:cNvSpPr>
          <p:nvPr/>
        </p:nvSpPr>
        <p:spPr bwMode="gray">
          <a:xfrm>
            <a:off x="6221413" y="236219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anchor="ctr">
            <a:spAutoFit/>
          </a:bodyPr>
          <a:lstStyle/>
          <a:p>
            <a:endParaRPr lang="zh-CN" altLang="en-US"/>
          </a:p>
        </p:txBody>
      </p:sp>
      <p:sp>
        <p:nvSpPr>
          <p:cNvPr id="90122" name="Oval 10"/>
          <p:cNvSpPr>
            <a:spLocks noChangeArrowheads="1"/>
          </p:cNvSpPr>
          <p:nvPr/>
        </p:nvSpPr>
        <p:spPr bwMode="gray">
          <a:xfrm>
            <a:off x="6332538" y="247331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endParaRPr lang="zh-CN" altLang="en-US"/>
          </a:p>
        </p:txBody>
      </p:sp>
      <p:sp>
        <p:nvSpPr>
          <p:cNvPr id="90123" name="Oval 11"/>
          <p:cNvSpPr>
            <a:spLocks noChangeArrowheads="1"/>
          </p:cNvSpPr>
          <p:nvPr/>
        </p:nvSpPr>
        <p:spPr bwMode="gray">
          <a:xfrm>
            <a:off x="6357938" y="248125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endParaRPr lang="zh-CN" altLang="en-US"/>
          </a:p>
        </p:txBody>
      </p:sp>
      <p:sp>
        <p:nvSpPr>
          <p:cNvPr id="90124" name="Oval 12"/>
          <p:cNvSpPr>
            <a:spLocks noChangeArrowheads="1"/>
          </p:cNvSpPr>
          <p:nvPr/>
        </p:nvSpPr>
        <p:spPr bwMode="gray">
          <a:xfrm>
            <a:off x="6411913" y="2544755"/>
            <a:ext cx="1335087" cy="1320800"/>
          </a:xfrm>
          <a:prstGeom prst="ellipse">
            <a:avLst/>
          </a:prstGeom>
          <a:solidFill>
            <a:srgbClr val="333333"/>
          </a:solidFill>
          <a:ln w="38100" algn="ctr">
            <a:noFill/>
            <a:round/>
          </a:ln>
          <a:effectLst/>
        </p:spPr>
        <p:txBody>
          <a:bodyPr anchor="ctr">
            <a:spAutoFit/>
          </a:bodyPr>
          <a:lstStyle/>
          <a:p>
            <a:endParaRPr lang="zh-CN" altLang="en-US"/>
          </a:p>
        </p:txBody>
      </p:sp>
      <p:sp>
        <p:nvSpPr>
          <p:cNvPr id="90125" name="Oval 13"/>
          <p:cNvSpPr>
            <a:spLocks noChangeArrowheads="1"/>
          </p:cNvSpPr>
          <p:nvPr/>
        </p:nvSpPr>
        <p:spPr bwMode="gray">
          <a:xfrm>
            <a:off x="1295400" y="235743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endParaRPr lang="zh-CN" altLang="en-US"/>
          </a:p>
        </p:txBody>
      </p:sp>
      <p:sp>
        <p:nvSpPr>
          <p:cNvPr id="90126" name="Oval 14"/>
          <p:cNvSpPr>
            <a:spLocks noChangeArrowheads="1"/>
          </p:cNvSpPr>
          <p:nvPr/>
        </p:nvSpPr>
        <p:spPr bwMode="gray">
          <a:xfrm>
            <a:off x="1295400" y="235743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endParaRPr lang="zh-CN" altLang="en-US"/>
          </a:p>
        </p:txBody>
      </p:sp>
      <p:sp>
        <p:nvSpPr>
          <p:cNvPr id="90127" name="Oval 15"/>
          <p:cNvSpPr>
            <a:spLocks noChangeArrowheads="1"/>
          </p:cNvSpPr>
          <p:nvPr/>
        </p:nvSpPr>
        <p:spPr bwMode="gray">
          <a:xfrm>
            <a:off x="1406525" y="246696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endParaRPr lang="zh-CN" altLang="en-US"/>
          </a:p>
        </p:txBody>
      </p:sp>
      <p:sp>
        <p:nvSpPr>
          <p:cNvPr id="90128" name="Oval 16"/>
          <p:cNvSpPr>
            <a:spLocks noChangeArrowheads="1"/>
          </p:cNvSpPr>
          <p:nvPr/>
        </p:nvSpPr>
        <p:spPr bwMode="gray">
          <a:xfrm>
            <a:off x="1408113" y="247014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endParaRPr lang="zh-CN" altLang="en-US"/>
          </a:p>
        </p:txBody>
      </p:sp>
      <p:sp>
        <p:nvSpPr>
          <p:cNvPr id="90129" name="Oval 17"/>
          <p:cNvSpPr>
            <a:spLocks noChangeArrowheads="1"/>
          </p:cNvSpPr>
          <p:nvPr/>
        </p:nvSpPr>
        <p:spPr bwMode="gray">
          <a:xfrm>
            <a:off x="1481138" y="2541580"/>
            <a:ext cx="1333500" cy="1320800"/>
          </a:xfrm>
          <a:prstGeom prst="ellipse">
            <a:avLst/>
          </a:prstGeom>
          <a:solidFill>
            <a:srgbClr val="333333"/>
          </a:solidFill>
          <a:ln w="38100" algn="ctr">
            <a:noFill/>
            <a:round/>
          </a:ln>
          <a:effectLst/>
        </p:spPr>
        <p:txBody>
          <a:bodyPr anchor="ctr">
            <a:spAutoFit/>
          </a:bodyPr>
          <a:lstStyle/>
          <a:p>
            <a:endParaRPr lang="zh-CN" altLang="en-US"/>
          </a:p>
        </p:txBody>
      </p:sp>
      <p:grpSp>
        <p:nvGrpSpPr>
          <p:cNvPr id="2" name="Group 18"/>
          <p:cNvGrpSpPr/>
          <p:nvPr/>
        </p:nvGrpSpPr>
        <p:grpSpPr bwMode="auto">
          <a:xfrm>
            <a:off x="1501775" y="2560630"/>
            <a:ext cx="1290638" cy="1277938"/>
            <a:chOff x="4166" y="1706"/>
            <a:chExt cx="1252" cy="1252"/>
          </a:xfrm>
        </p:grpSpPr>
        <p:sp>
          <p:nvSpPr>
            <p:cNvPr id="901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901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901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901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sp>
        <p:nvSpPr>
          <p:cNvPr id="90135" name="Oval 23"/>
          <p:cNvSpPr>
            <a:spLocks noChangeArrowheads="1"/>
          </p:cNvSpPr>
          <p:nvPr/>
        </p:nvSpPr>
        <p:spPr bwMode="gray">
          <a:xfrm>
            <a:off x="3759200" y="236219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endParaRPr lang="zh-CN" altLang="en-US"/>
          </a:p>
        </p:txBody>
      </p:sp>
      <p:sp>
        <p:nvSpPr>
          <p:cNvPr id="90136" name="Oval 24"/>
          <p:cNvSpPr>
            <a:spLocks noChangeArrowheads="1"/>
          </p:cNvSpPr>
          <p:nvPr/>
        </p:nvSpPr>
        <p:spPr bwMode="gray">
          <a:xfrm>
            <a:off x="3759200" y="236219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endParaRPr lang="zh-CN" altLang="en-US"/>
          </a:p>
        </p:txBody>
      </p:sp>
      <p:sp>
        <p:nvSpPr>
          <p:cNvPr id="90137" name="Oval 25"/>
          <p:cNvSpPr>
            <a:spLocks noChangeArrowheads="1"/>
          </p:cNvSpPr>
          <p:nvPr/>
        </p:nvSpPr>
        <p:spPr bwMode="gray">
          <a:xfrm>
            <a:off x="3870325" y="247331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endParaRPr lang="zh-CN" altLang="en-US"/>
          </a:p>
        </p:txBody>
      </p:sp>
      <p:sp>
        <p:nvSpPr>
          <p:cNvPr id="90138" name="Oval 26"/>
          <p:cNvSpPr>
            <a:spLocks noChangeArrowheads="1"/>
          </p:cNvSpPr>
          <p:nvPr/>
        </p:nvSpPr>
        <p:spPr bwMode="gray">
          <a:xfrm>
            <a:off x="3871913" y="247490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endParaRPr lang="zh-CN" altLang="en-US"/>
          </a:p>
        </p:txBody>
      </p:sp>
      <p:sp>
        <p:nvSpPr>
          <p:cNvPr id="90139" name="Oval 27"/>
          <p:cNvSpPr>
            <a:spLocks noChangeArrowheads="1"/>
          </p:cNvSpPr>
          <p:nvPr/>
        </p:nvSpPr>
        <p:spPr bwMode="gray">
          <a:xfrm>
            <a:off x="3943350" y="2544755"/>
            <a:ext cx="1333500" cy="1320800"/>
          </a:xfrm>
          <a:prstGeom prst="ellipse">
            <a:avLst/>
          </a:prstGeom>
          <a:solidFill>
            <a:srgbClr val="333333"/>
          </a:solidFill>
          <a:ln w="38100" algn="ctr">
            <a:noFill/>
            <a:round/>
          </a:ln>
          <a:effectLst/>
        </p:spPr>
        <p:txBody>
          <a:bodyPr anchor="ctr">
            <a:spAutoFit/>
          </a:bodyPr>
          <a:lstStyle/>
          <a:p>
            <a:endParaRPr lang="zh-CN" altLang="en-US"/>
          </a:p>
        </p:txBody>
      </p:sp>
      <p:grpSp>
        <p:nvGrpSpPr>
          <p:cNvPr id="3" name="Group 28"/>
          <p:cNvGrpSpPr/>
          <p:nvPr/>
        </p:nvGrpSpPr>
        <p:grpSpPr bwMode="auto">
          <a:xfrm>
            <a:off x="3965575" y="2560630"/>
            <a:ext cx="1290638" cy="1277938"/>
            <a:chOff x="4166" y="1706"/>
            <a:chExt cx="1252" cy="1252"/>
          </a:xfrm>
        </p:grpSpPr>
        <p:sp>
          <p:nvSpPr>
            <p:cNvPr id="9014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9014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9014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9014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grpSp>
        <p:nvGrpSpPr>
          <p:cNvPr id="4" name="Group 33"/>
          <p:cNvGrpSpPr/>
          <p:nvPr/>
        </p:nvGrpSpPr>
        <p:grpSpPr bwMode="auto">
          <a:xfrm>
            <a:off x="6435725" y="2560630"/>
            <a:ext cx="1292225" cy="1277938"/>
            <a:chOff x="4166" y="1706"/>
            <a:chExt cx="1252" cy="1252"/>
          </a:xfrm>
        </p:grpSpPr>
        <p:sp>
          <p:nvSpPr>
            <p:cNvPr id="90146"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9014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90148"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90149"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sp>
        <p:nvSpPr>
          <p:cNvPr id="90150" name="Text Box 38"/>
          <p:cNvSpPr txBox="1">
            <a:spLocks noChangeArrowheads="1"/>
          </p:cNvSpPr>
          <p:nvPr/>
        </p:nvSpPr>
        <p:spPr bwMode="gray">
          <a:xfrm>
            <a:off x="1763713" y="2928934"/>
            <a:ext cx="800220" cy="461665"/>
          </a:xfrm>
          <a:prstGeom prst="rect">
            <a:avLst/>
          </a:prstGeom>
          <a:noFill/>
          <a:ln w="9525" algn="ctr">
            <a:noFill/>
            <a:miter lim="800000"/>
          </a:ln>
          <a:effectLst/>
        </p:spPr>
        <p:txBody>
          <a:bodyPr wrap="none">
            <a:spAutoFit/>
          </a:bodyPr>
          <a:lstStyle/>
          <a:p>
            <a:pPr algn="ctr" eaLnBrk="0" hangingPunct="0"/>
            <a:r>
              <a:rPr lang="zh-CN" altLang="en-US" sz="2400" b="1" dirty="0" smtClean="0">
                <a:solidFill>
                  <a:srgbClr val="000000"/>
                </a:solidFill>
                <a:ea typeface="宋体" panose="02010600030101010101" pitchFamily="2" charset="-122"/>
              </a:rPr>
              <a:t>降解</a:t>
            </a:r>
            <a:endParaRPr lang="en-US" altLang="zh-CN" sz="2400" b="1" dirty="0">
              <a:solidFill>
                <a:srgbClr val="000000"/>
              </a:solidFill>
              <a:ea typeface="宋体" panose="02010600030101010101" pitchFamily="2" charset="-122"/>
            </a:endParaRPr>
          </a:p>
        </p:txBody>
      </p:sp>
      <p:sp>
        <p:nvSpPr>
          <p:cNvPr id="90151" name="Text Box 39"/>
          <p:cNvSpPr txBox="1">
            <a:spLocks noChangeArrowheads="1"/>
          </p:cNvSpPr>
          <p:nvPr/>
        </p:nvSpPr>
        <p:spPr bwMode="gray">
          <a:xfrm>
            <a:off x="3929058" y="2957498"/>
            <a:ext cx="1415773" cy="461665"/>
          </a:xfrm>
          <a:prstGeom prst="rect">
            <a:avLst/>
          </a:prstGeom>
          <a:noFill/>
          <a:ln w="9525" algn="ctr">
            <a:noFill/>
            <a:miter lim="800000"/>
          </a:ln>
          <a:effectLst/>
        </p:spPr>
        <p:txBody>
          <a:bodyPr wrap="none">
            <a:spAutoFit/>
          </a:bodyPr>
          <a:lstStyle/>
          <a:p>
            <a:pPr algn="ctr" eaLnBrk="0" hangingPunct="0"/>
            <a:r>
              <a:rPr lang="zh-CN" altLang="en-US" sz="2400" b="1" dirty="0" smtClean="0">
                <a:solidFill>
                  <a:srgbClr val="000000"/>
                </a:solidFill>
                <a:ea typeface="宋体" panose="02010600030101010101" pitchFamily="2" charset="-122"/>
              </a:rPr>
              <a:t>制备液相</a:t>
            </a:r>
            <a:endParaRPr lang="en-US" altLang="zh-CN" sz="2400" b="1" dirty="0">
              <a:solidFill>
                <a:srgbClr val="000000"/>
              </a:solidFill>
              <a:ea typeface="宋体" panose="02010600030101010101" pitchFamily="2" charset="-122"/>
            </a:endParaRPr>
          </a:p>
        </p:txBody>
      </p:sp>
      <p:sp>
        <p:nvSpPr>
          <p:cNvPr id="90152" name="Text Box 40"/>
          <p:cNvSpPr txBox="1">
            <a:spLocks noChangeArrowheads="1"/>
          </p:cNvSpPr>
          <p:nvPr/>
        </p:nvSpPr>
        <p:spPr bwMode="gray">
          <a:xfrm>
            <a:off x="6700739" y="3000372"/>
            <a:ext cx="800219" cy="461665"/>
          </a:xfrm>
          <a:prstGeom prst="rect">
            <a:avLst/>
          </a:prstGeom>
          <a:noFill/>
          <a:ln w="9525" algn="ctr">
            <a:noFill/>
            <a:miter lim="800000"/>
          </a:ln>
          <a:effectLst/>
        </p:spPr>
        <p:txBody>
          <a:bodyPr wrap="none">
            <a:spAutoFit/>
          </a:bodyPr>
          <a:lstStyle/>
          <a:p>
            <a:pPr algn="ctr" eaLnBrk="0" hangingPunct="0"/>
            <a:r>
              <a:rPr lang="zh-CN" altLang="en-US" sz="2400" b="1" dirty="0" smtClean="0">
                <a:solidFill>
                  <a:srgbClr val="000000"/>
                </a:solidFill>
                <a:ea typeface="宋体" panose="02010600030101010101" pitchFamily="2" charset="-122"/>
              </a:rPr>
              <a:t>冻干</a:t>
            </a:r>
            <a:endParaRPr lang="en-US" altLang="zh-CN" sz="2400" b="1" dirty="0">
              <a:solidFill>
                <a:srgbClr val="000000"/>
              </a:solidFill>
              <a:ea typeface="宋体" panose="02010600030101010101" pitchFamily="2" charset="-122"/>
            </a:endParaRPr>
          </a:p>
        </p:txBody>
      </p:sp>
      <p:sp>
        <p:nvSpPr>
          <p:cNvPr id="43" name="TextBox 42"/>
          <p:cNvSpPr txBox="1"/>
          <p:nvPr/>
        </p:nvSpPr>
        <p:spPr>
          <a:xfrm>
            <a:off x="857224" y="732850"/>
            <a:ext cx="6786610" cy="1338828"/>
          </a:xfrm>
          <a:prstGeom prst="rect">
            <a:avLst/>
          </a:prstGeom>
          <a:noFill/>
        </p:spPr>
        <p:txBody>
          <a:bodyPr wrap="square" rtlCol="0">
            <a:spAutoFit/>
          </a:bodyPr>
          <a:lstStyle/>
          <a:p>
            <a:pPr>
              <a:lnSpc>
                <a:spcPct val="150000"/>
              </a:lnSpc>
            </a:pPr>
            <a:r>
              <a:rPr lang="en-US" altLang="zh-CN" b="1" dirty="0" smtClean="0"/>
              <a:t>1)</a:t>
            </a:r>
            <a:r>
              <a:rPr lang="zh-CN" altLang="en-US" b="1" dirty="0" smtClean="0"/>
              <a:t>外购：官方购买渠道：中检所，国内外药典委员会，</a:t>
            </a:r>
            <a:endParaRPr lang="en-US" altLang="zh-CN" b="1" dirty="0" smtClean="0"/>
          </a:p>
          <a:p>
            <a:pPr>
              <a:lnSpc>
                <a:spcPct val="150000"/>
              </a:lnSpc>
            </a:pPr>
            <a:r>
              <a:rPr lang="en-US" altLang="zh-CN" b="1" dirty="0" smtClean="0"/>
              <a:t>                  </a:t>
            </a:r>
            <a:r>
              <a:rPr lang="zh-CN" altLang="en-US" b="1" dirty="0" smtClean="0"/>
              <a:t>国内外公司： </a:t>
            </a:r>
            <a:r>
              <a:rPr lang="en-US" altLang="zh-CN" b="1" dirty="0" smtClean="0"/>
              <a:t>TLC,  TRC </a:t>
            </a:r>
            <a:r>
              <a:rPr lang="zh-CN" altLang="en-US" b="1" dirty="0" smtClean="0"/>
              <a:t>，</a:t>
            </a:r>
            <a:r>
              <a:rPr lang="en-US" b="1" dirty="0" smtClean="0"/>
              <a:t>LGC</a:t>
            </a:r>
            <a:r>
              <a:rPr lang="zh-CN" altLang="en-US" b="1" dirty="0" smtClean="0"/>
              <a:t>等</a:t>
            </a:r>
            <a:endParaRPr lang="en-US" altLang="zh-CN" b="1" dirty="0" smtClean="0"/>
          </a:p>
          <a:p>
            <a:pPr>
              <a:lnSpc>
                <a:spcPct val="150000"/>
              </a:lnSpc>
            </a:pPr>
            <a:r>
              <a:rPr lang="en-US" altLang="zh-CN" b="1" dirty="0" smtClean="0"/>
              <a:t>2)</a:t>
            </a:r>
            <a:r>
              <a:rPr lang="zh-CN" altLang="en-US" b="1" dirty="0" smtClean="0"/>
              <a:t>自制</a:t>
            </a:r>
            <a:r>
              <a:rPr lang="en-US" altLang="zh-CN" b="1" dirty="0" smtClean="0"/>
              <a:t>(</a:t>
            </a:r>
            <a:r>
              <a:rPr lang="zh-CN" altLang="en-US" b="1" dirty="0" smtClean="0"/>
              <a:t>工艺杂质和降解杂质</a:t>
            </a:r>
            <a:r>
              <a:rPr lang="en-US" altLang="zh-CN" b="1" dirty="0" smtClean="0"/>
              <a:t>)</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ppt_x</p:attrName>
                                        </p:attrNameLst>
                                      </p:cBhvr>
                                      <p:tavLst>
                                        <p:tav tm="0">
                                          <p:val>
                                            <p:strVal val="#ppt_x-.2"/>
                                          </p:val>
                                        </p:tav>
                                        <p:tav tm="100000">
                                          <p:val>
                                            <p:strVal val="#ppt_x"/>
                                          </p:val>
                                        </p:tav>
                                      </p:tavLst>
                                    </p:anim>
                                    <p:anim calcmode="lin" valueType="num">
                                      <p:cBhvr>
                                        <p:cTn id="8" dur="1000" fill="hold"/>
                                        <p:tgtEl>
                                          <p:spTgt spid="901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0115"/>
                                        </p:tgtEl>
                                        <p:attrNameLst>
                                          <p:attrName>style.visibility</p:attrName>
                                        </p:attrNameLst>
                                      </p:cBhvr>
                                      <p:to>
                                        <p:strVal val="visible"/>
                                      </p:to>
                                    </p:set>
                                    <p:anim calcmode="lin" valueType="num">
                                      <p:cBhvr>
                                        <p:cTn id="12" dur="1000" fill="hold"/>
                                        <p:tgtEl>
                                          <p:spTgt spid="90115"/>
                                        </p:tgtEl>
                                        <p:attrNameLst>
                                          <p:attrName>ppt_x</p:attrName>
                                        </p:attrNameLst>
                                      </p:cBhvr>
                                      <p:tavLst>
                                        <p:tav tm="0">
                                          <p:val>
                                            <p:strVal val="#ppt_x-.2"/>
                                          </p:val>
                                        </p:tav>
                                        <p:tav tm="100000">
                                          <p:val>
                                            <p:strVal val="#ppt_x"/>
                                          </p:val>
                                        </p:tav>
                                      </p:tavLst>
                                    </p:anim>
                                    <p:anim calcmode="lin" valueType="num">
                                      <p:cBhvr>
                                        <p:cTn id="13" dur="1000" fill="hold"/>
                                        <p:tgtEl>
                                          <p:spTgt spid="9011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011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0116"/>
                                        </p:tgtEl>
                                        <p:attrNameLst>
                                          <p:attrName>style.visibility</p:attrName>
                                        </p:attrNameLst>
                                      </p:cBhvr>
                                      <p:to>
                                        <p:strVal val="visible"/>
                                      </p:to>
                                    </p:set>
                                    <p:anim calcmode="lin" valueType="num">
                                      <p:cBhvr>
                                        <p:cTn id="17" dur="1000" fill="hold"/>
                                        <p:tgtEl>
                                          <p:spTgt spid="90116"/>
                                        </p:tgtEl>
                                        <p:attrNameLst>
                                          <p:attrName>ppt_x</p:attrName>
                                        </p:attrNameLst>
                                      </p:cBhvr>
                                      <p:tavLst>
                                        <p:tav tm="0">
                                          <p:val>
                                            <p:strVal val="#ppt_x-.2"/>
                                          </p:val>
                                        </p:tav>
                                        <p:tav tm="100000">
                                          <p:val>
                                            <p:strVal val="#ppt_x"/>
                                          </p:val>
                                        </p:tav>
                                      </p:tavLst>
                                    </p:anim>
                                    <p:anim calcmode="lin" valueType="num">
                                      <p:cBhvr>
                                        <p:cTn id="18" dur="1000" fill="hold"/>
                                        <p:tgtEl>
                                          <p:spTgt spid="901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011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0118"/>
                                        </p:tgtEl>
                                        <p:attrNameLst>
                                          <p:attrName>style.visibility</p:attrName>
                                        </p:attrNameLst>
                                      </p:cBhvr>
                                      <p:to>
                                        <p:strVal val="visible"/>
                                      </p:to>
                                    </p:set>
                                    <p:anim calcmode="lin" valueType="num">
                                      <p:cBhvr>
                                        <p:cTn id="22" dur="1000" fill="hold"/>
                                        <p:tgtEl>
                                          <p:spTgt spid="90118"/>
                                        </p:tgtEl>
                                        <p:attrNameLst>
                                          <p:attrName>ppt_x</p:attrName>
                                        </p:attrNameLst>
                                      </p:cBhvr>
                                      <p:tavLst>
                                        <p:tav tm="0">
                                          <p:val>
                                            <p:strVal val="#ppt_x-.2"/>
                                          </p:val>
                                        </p:tav>
                                        <p:tav tm="100000">
                                          <p:val>
                                            <p:strVal val="#ppt_x"/>
                                          </p:val>
                                        </p:tav>
                                      </p:tavLst>
                                    </p:anim>
                                    <p:anim calcmode="lin" valueType="num">
                                      <p:cBhvr>
                                        <p:cTn id="23" dur="1000" fill="hold"/>
                                        <p:tgtEl>
                                          <p:spTgt spid="9011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011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0119"/>
                                        </p:tgtEl>
                                        <p:attrNameLst>
                                          <p:attrName>style.visibility</p:attrName>
                                        </p:attrNameLst>
                                      </p:cBhvr>
                                      <p:to>
                                        <p:strVal val="visible"/>
                                      </p:to>
                                    </p:set>
                                    <p:anim calcmode="lin" valueType="num">
                                      <p:cBhvr>
                                        <p:cTn id="27" dur="1000" fill="hold"/>
                                        <p:tgtEl>
                                          <p:spTgt spid="90119"/>
                                        </p:tgtEl>
                                        <p:attrNameLst>
                                          <p:attrName>ppt_x</p:attrName>
                                        </p:attrNameLst>
                                      </p:cBhvr>
                                      <p:tavLst>
                                        <p:tav tm="0">
                                          <p:val>
                                            <p:strVal val="#ppt_x-.2"/>
                                          </p:val>
                                        </p:tav>
                                        <p:tav tm="100000">
                                          <p:val>
                                            <p:strVal val="#ppt_x"/>
                                          </p:val>
                                        </p:tav>
                                      </p:tavLst>
                                    </p:anim>
                                    <p:anim calcmode="lin" valueType="num">
                                      <p:cBhvr>
                                        <p:cTn id="28" dur="1000" fill="hold"/>
                                        <p:tgtEl>
                                          <p:spTgt spid="9011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011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0120"/>
                                        </p:tgtEl>
                                        <p:attrNameLst>
                                          <p:attrName>style.visibility</p:attrName>
                                        </p:attrNameLst>
                                      </p:cBhvr>
                                      <p:to>
                                        <p:strVal val="visible"/>
                                      </p:to>
                                    </p:set>
                                    <p:anim calcmode="lin" valueType="num">
                                      <p:cBhvr>
                                        <p:cTn id="32" dur="1000" fill="hold"/>
                                        <p:tgtEl>
                                          <p:spTgt spid="90120"/>
                                        </p:tgtEl>
                                        <p:attrNameLst>
                                          <p:attrName>ppt_x</p:attrName>
                                        </p:attrNameLst>
                                      </p:cBhvr>
                                      <p:tavLst>
                                        <p:tav tm="0">
                                          <p:val>
                                            <p:strVal val="#ppt_x-.2"/>
                                          </p:val>
                                        </p:tav>
                                        <p:tav tm="100000">
                                          <p:val>
                                            <p:strVal val="#ppt_x"/>
                                          </p:val>
                                        </p:tav>
                                      </p:tavLst>
                                    </p:anim>
                                    <p:anim calcmode="lin" valueType="num">
                                      <p:cBhvr>
                                        <p:cTn id="33" dur="1000" fill="hold"/>
                                        <p:tgtEl>
                                          <p:spTgt spid="9012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0120"/>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0121"/>
                                        </p:tgtEl>
                                        <p:attrNameLst>
                                          <p:attrName>style.visibility</p:attrName>
                                        </p:attrNameLst>
                                      </p:cBhvr>
                                      <p:to>
                                        <p:strVal val="visible"/>
                                      </p:to>
                                    </p:set>
                                    <p:anim calcmode="lin" valueType="num">
                                      <p:cBhvr>
                                        <p:cTn id="37" dur="1000" fill="hold"/>
                                        <p:tgtEl>
                                          <p:spTgt spid="90121"/>
                                        </p:tgtEl>
                                        <p:attrNameLst>
                                          <p:attrName>ppt_x</p:attrName>
                                        </p:attrNameLst>
                                      </p:cBhvr>
                                      <p:tavLst>
                                        <p:tav tm="0">
                                          <p:val>
                                            <p:strVal val="#ppt_x-.2"/>
                                          </p:val>
                                        </p:tav>
                                        <p:tav tm="100000">
                                          <p:val>
                                            <p:strVal val="#ppt_x"/>
                                          </p:val>
                                        </p:tav>
                                      </p:tavLst>
                                    </p:anim>
                                    <p:anim calcmode="lin" valueType="num">
                                      <p:cBhvr>
                                        <p:cTn id="38" dur="1000" fill="hold"/>
                                        <p:tgtEl>
                                          <p:spTgt spid="9012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0121"/>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90122"/>
                                        </p:tgtEl>
                                        <p:attrNameLst>
                                          <p:attrName>style.visibility</p:attrName>
                                        </p:attrNameLst>
                                      </p:cBhvr>
                                      <p:to>
                                        <p:strVal val="visible"/>
                                      </p:to>
                                    </p:set>
                                    <p:anim calcmode="lin" valueType="num">
                                      <p:cBhvr>
                                        <p:cTn id="42" dur="1000" fill="hold"/>
                                        <p:tgtEl>
                                          <p:spTgt spid="90122"/>
                                        </p:tgtEl>
                                        <p:attrNameLst>
                                          <p:attrName>ppt_x</p:attrName>
                                        </p:attrNameLst>
                                      </p:cBhvr>
                                      <p:tavLst>
                                        <p:tav tm="0">
                                          <p:val>
                                            <p:strVal val="#ppt_x-.2"/>
                                          </p:val>
                                        </p:tav>
                                        <p:tav tm="100000">
                                          <p:val>
                                            <p:strVal val="#ppt_x"/>
                                          </p:val>
                                        </p:tav>
                                      </p:tavLst>
                                    </p:anim>
                                    <p:anim calcmode="lin" valueType="num">
                                      <p:cBhvr>
                                        <p:cTn id="43" dur="1000" fill="hold"/>
                                        <p:tgtEl>
                                          <p:spTgt spid="9012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0122"/>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90123"/>
                                        </p:tgtEl>
                                        <p:attrNameLst>
                                          <p:attrName>style.visibility</p:attrName>
                                        </p:attrNameLst>
                                      </p:cBhvr>
                                      <p:to>
                                        <p:strVal val="visible"/>
                                      </p:to>
                                    </p:set>
                                    <p:anim calcmode="lin" valueType="num">
                                      <p:cBhvr>
                                        <p:cTn id="47" dur="1000" fill="hold"/>
                                        <p:tgtEl>
                                          <p:spTgt spid="90123"/>
                                        </p:tgtEl>
                                        <p:attrNameLst>
                                          <p:attrName>ppt_x</p:attrName>
                                        </p:attrNameLst>
                                      </p:cBhvr>
                                      <p:tavLst>
                                        <p:tav tm="0">
                                          <p:val>
                                            <p:strVal val="#ppt_x-.2"/>
                                          </p:val>
                                        </p:tav>
                                        <p:tav tm="100000">
                                          <p:val>
                                            <p:strVal val="#ppt_x"/>
                                          </p:val>
                                        </p:tav>
                                      </p:tavLst>
                                    </p:anim>
                                    <p:anim calcmode="lin" valueType="num">
                                      <p:cBhvr>
                                        <p:cTn id="48" dur="1000" fill="hold"/>
                                        <p:tgtEl>
                                          <p:spTgt spid="901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0123"/>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90124"/>
                                        </p:tgtEl>
                                        <p:attrNameLst>
                                          <p:attrName>style.visibility</p:attrName>
                                        </p:attrNameLst>
                                      </p:cBhvr>
                                      <p:to>
                                        <p:strVal val="visible"/>
                                      </p:to>
                                    </p:set>
                                    <p:anim calcmode="lin" valueType="num">
                                      <p:cBhvr>
                                        <p:cTn id="52" dur="1000" fill="hold"/>
                                        <p:tgtEl>
                                          <p:spTgt spid="90124"/>
                                        </p:tgtEl>
                                        <p:attrNameLst>
                                          <p:attrName>ppt_x</p:attrName>
                                        </p:attrNameLst>
                                      </p:cBhvr>
                                      <p:tavLst>
                                        <p:tav tm="0">
                                          <p:val>
                                            <p:strVal val="#ppt_x-.2"/>
                                          </p:val>
                                        </p:tav>
                                        <p:tav tm="100000">
                                          <p:val>
                                            <p:strVal val="#ppt_x"/>
                                          </p:val>
                                        </p:tav>
                                      </p:tavLst>
                                    </p:anim>
                                    <p:anim calcmode="lin" valueType="num">
                                      <p:cBhvr>
                                        <p:cTn id="53" dur="1000" fill="hold"/>
                                        <p:tgtEl>
                                          <p:spTgt spid="9012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0124"/>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90125"/>
                                        </p:tgtEl>
                                        <p:attrNameLst>
                                          <p:attrName>style.visibility</p:attrName>
                                        </p:attrNameLst>
                                      </p:cBhvr>
                                      <p:to>
                                        <p:strVal val="visible"/>
                                      </p:to>
                                    </p:set>
                                    <p:anim calcmode="lin" valueType="num">
                                      <p:cBhvr>
                                        <p:cTn id="57" dur="1000" fill="hold"/>
                                        <p:tgtEl>
                                          <p:spTgt spid="90125"/>
                                        </p:tgtEl>
                                        <p:attrNameLst>
                                          <p:attrName>ppt_x</p:attrName>
                                        </p:attrNameLst>
                                      </p:cBhvr>
                                      <p:tavLst>
                                        <p:tav tm="0">
                                          <p:val>
                                            <p:strVal val="#ppt_x-.2"/>
                                          </p:val>
                                        </p:tav>
                                        <p:tav tm="100000">
                                          <p:val>
                                            <p:strVal val="#ppt_x"/>
                                          </p:val>
                                        </p:tav>
                                      </p:tavLst>
                                    </p:anim>
                                    <p:anim calcmode="lin" valueType="num">
                                      <p:cBhvr>
                                        <p:cTn id="58" dur="1000" fill="hold"/>
                                        <p:tgtEl>
                                          <p:spTgt spid="9012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90125"/>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90126"/>
                                        </p:tgtEl>
                                        <p:attrNameLst>
                                          <p:attrName>style.visibility</p:attrName>
                                        </p:attrNameLst>
                                      </p:cBhvr>
                                      <p:to>
                                        <p:strVal val="visible"/>
                                      </p:to>
                                    </p:set>
                                    <p:anim calcmode="lin" valueType="num">
                                      <p:cBhvr>
                                        <p:cTn id="62" dur="1000" fill="hold"/>
                                        <p:tgtEl>
                                          <p:spTgt spid="90126"/>
                                        </p:tgtEl>
                                        <p:attrNameLst>
                                          <p:attrName>ppt_x</p:attrName>
                                        </p:attrNameLst>
                                      </p:cBhvr>
                                      <p:tavLst>
                                        <p:tav tm="0">
                                          <p:val>
                                            <p:strVal val="#ppt_x-.2"/>
                                          </p:val>
                                        </p:tav>
                                        <p:tav tm="100000">
                                          <p:val>
                                            <p:strVal val="#ppt_x"/>
                                          </p:val>
                                        </p:tav>
                                      </p:tavLst>
                                    </p:anim>
                                    <p:anim calcmode="lin" valueType="num">
                                      <p:cBhvr>
                                        <p:cTn id="63" dur="1000" fill="hold"/>
                                        <p:tgtEl>
                                          <p:spTgt spid="90126"/>
                                        </p:tgtEl>
                                        <p:attrNameLst>
                                          <p:attrName>ppt_y</p:attrName>
                                        </p:attrNameLst>
                                      </p:cBhvr>
                                      <p:tavLst>
                                        <p:tav tm="0">
                                          <p:val>
                                            <p:strVal val="#ppt_y"/>
                                          </p:val>
                                        </p:tav>
                                        <p:tav tm="100000">
                                          <p:val>
                                            <p:strVal val="#ppt_y"/>
                                          </p:val>
                                        </p:tav>
                                      </p:tavLst>
                                    </p:anim>
                                    <p:animEffect transition="in" filter="wipe(right)" prLst="gradientSize: 0.1">
                                      <p:cBhvr>
                                        <p:cTn id="64" dur="1000"/>
                                        <p:tgtEl>
                                          <p:spTgt spid="90126"/>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90127"/>
                                        </p:tgtEl>
                                        <p:attrNameLst>
                                          <p:attrName>style.visibility</p:attrName>
                                        </p:attrNameLst>
                                      </p:cBhvr>
                                      <p:to>
                                        <p:strVal val="visible"/>
                                      </p:to>
                                    </p:set>
                                    <p:anim calcmode="lin" valueType="num">
                                      <p:cBhvr>
                                        <p:cTn id="67" dur="1000" fill="hold"/>
                                        <p:tgtEl>
                                          <p:spTgt spid="90127"/>
                                        </p:tgtEl>
                                        <p:attrNameLst>
                                          <p:attrName>ppt_x</p:attrName>
                                        </p:attrNameLst>
                                      </p:cBhvr>
                                      <p:tavLst>
                                        <p:tav tm="0">
                                          <p:val>
                                            <p:strVal val="#ppt_x-.2"/>
                                          </p:val>
                                        </p:tav>
                                        <p:tav tm="100000">
                                          <p:val>
                                            <p:strVal val="#ppt_x"/>
                                          </p:val>
                                        </p:tav>
                                      </p:tavLst>
                                    </p:anim>
                                    <p:anim calcmode="lin" valueType="num">
                                      <p:cBhvr>
                                        <p:cTn id="68" dur="1000" fill="hold"/>
                                        <p:tgtEl>
                                          <p:spTgt spid="9012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90127"/>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90128"/>
                                        </p:tgtEl>
                                        <p:attrNameLst>
                                          <p:attrName>style.visibility</p:attrName>
                                        </p:attrNameLst>
                                      </p:cBhvr>
                                      <p:to>
                                        <p:strVal val="visible"/>
                                      </p:to>
                                    </p:set>
                                    <p:anim calcmode="lin" valueType="num">
                                      <p:cBhvr>
                                        <p:cTn id="72" dur="1000" fill="hold"/>
                                        <p:tgtEl>
                                          <p:spTgt spid="90128"/>
                                        </p:tgtEl>
                                        <p:attrNameLst>
                                          <p:attrName>ppt_x</p:attrName>
                                        </p:attrNameLst>
                                      </p:cBhvr>
                                      <p:tavLst>
                                        <p:tav tm="0">
                                          <p:val>
                                            <p:strVal val="#ppt_x-.2"/>
                                          </p:val>
                                        </p:tav>
                                        <p:tav tm="100000">
                                          <p:val>
                                            <p:strVal val="#ppt_x"/>
                                          </p:val>
                                        </p:tav>
                                      </p:tavLst>
                                    </p:anim>
                                    <p:anim calcmode="lin" valueType="num">
                                      <p:cBhvr>
                                        <p:cTn id="73" dur="1000" fill="hold"/>
                                        <p:tgtEl>
                                          <p:spTgt spid="90128"/>
                                        </p:tgtEl>
                                        <p:attrNameLst>
                                          <p:attrName>ppt_y</p:attrName>
                                        </p:attrNameLst>
                                      </p:cBhvr>
                                      <p:tavLst>
                                        <p:tav tm="0">
                                          <p:val>
                                            <p:strVal val="#ppt_y"/>
                                          </p:val>
                                        </p:tav>
                                        <p:tav tm="100000">
                                          <p:val>
                                            <p:strVal val="#ppt_y"/>
                                          </p:val>
                                        </p:tav>
                                      </p:tavLst>
                                    </p:anim>
                                    <p:animEffect transition="in" filter="wipe(right)" prLst="gradientSize: 0.1">
                                      <p:cBhvr>
                                        <p:cTn id="74" dur="1000"/>
                                        <p:tgtEl>
                                          <p:spTgt spid="90128"/>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90129"/>
                                        </p:tgtEl>
                                        <p:attrNameLst>
                                          <p:attrName>style.visibility</p:attrName>
                                        </p:attrNameLst>
                                      </p:cBhvr>
                                      <p:to>
                                        <p:strVal val="visible"/>
                                      </p:to>
                                    </p:set>
                                    <p:anim calcmode="lin" valueType="num">
                                      <p:cBhvr>
                                        <p:cTn id="77" dur="1000" fill="hold"/>
                                        <p:tgtEl>
                                          <p:spTgt spid="90129"/>
                                        </p:tgtEl>
                                        <p:attrNameLst>
                                          <p:attrName>ppt_x</p:attrName>
                                        </p:attrNameLst>
                                      </p:cBhvr>
                                      <p:tavLst>
                                        <p:tav tm="0">
                                          <p:val>
                                            <p:strVal val="#ppt_x-.2"/>
                                          </p:val>
                                        </p:tav>
                                        <p:tav tm="100000">
                                          <p:val>
                                            <p:strVal val="#ppt_x"/>
                                          </p:val>
                                        </p:tav>
                                      </p:tavLst>
                                    </p:anim>
                                    <p:anim calcmode="lin" valueType="num">
                                      <p:cBhvr>
                                        <p:cTn id="78" dur="1000" fill="hold"/>
                                        <p:tgtEl>
                                          <p:spTgt spid="90129"/>
                                        </p:tgtEl>
                                        <p:attrNameLst>
                                          <p:attrName>ppt_y</p:attrName>
                                        </p:attrNameLst>
                                      </p:cBhvr>
                                      <p:tavLst>
                                        <p:tav tm="0">
                                          <p:val>
                                            <p:strVal val="#ppt_y"/>
                                          </p:val>
                                        </p:tav>
                                        <p:tav tm="100000">
                                          <p:val>
                                            <p:strVal val="#ppt_y"/>
                                          </p:val>
                                        </p:tav>
                                      </p:tavLst>
                                    </p:anim>
                                    <p:animEffect transition="in" filter="wipe(right)" prLst="gradientSize: 0.1">
                                      <p:cBhvr>
                                        <p:cTn id="79" dur="1000"/>
                                        <p:tgtEl>
                                          <p:spTgt spid="90129"/>
                                        </p:tgtEl>
                                      </p:cBhvr>
                                    </p:animEffect>
                                  </p:childTnLst>
                                </p:cTn>
                              </p:par>
                              <p:par>
                                <p:cTn id="80" presetID="29" presetClass="entr" presetSubtype="0"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1000" fill="hold"/>
                                        <p:tgtEl>
                                          <p:spTgt spid="2"/>
                                        </p:tgtEl>
                                        <p:attrNameLst>
                                          <p:attrName>ppt_x</p:attrName>
                                        </p:attrNameLst>
                                      </p:cBhvr>
                                      <p:tavLst>
                                        <p:tav tm="0">
                                          <p:val>
                                            <p:strVal val="#ppt_x-.2"/>
                                          </p:val>
                                        </p:tav>
                                        <p:tav tm="100000">
                                          <p:val>
                                            <p:strVal val="#ppt_x"/>
                                          </p:val>
                                        </p:tav>
                                      </p:tavLst>
                                    </p:anim>
                                    <p:anim calcmode="lin" valueType="num">
                                      <p:cBhvr>
                                        <p:cTn id="8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90135"/>
                                        </p:tgtEl>
                                        <p:attrNameLst>
                                          <p:attrName>style.visibility</p:attrName>
                                        </p:attrNameLst>
                                      </p:cBhvr>
                                      <p:to>
                                        <p:strVal val="visible"/>
                                      </p:to>
                                    </p:set>
                                    <p:anim calcmode="lin" valueType="num">
                                      <p:cBhvr>
                                        <p:cTn id="87" dur="1000" fill="hold"/>
                                        <p:tgtEl>
                                          <p:spTgt spid="90135"/>
                                        </p:tgtEl>
                                        <p:attrNameLst>
                                          <p:attrName>ppt_x</p:attrName>
                                        </p:attrNameLst>
                                      </p:cBhvr>
                                      <p:tavLst>
                                        <p:tav tm="0">
                                          <p:val>
                                            <p:strVal val="#ppt_x-.2"/>
                                          </p:val>
                                        </p:tav>
                                        <p:tav tm="100000">
                                          <p:val>
                                            <p:strVal val="#ppt_x"/>
                                          </p:val>
                                        </p:tav>
                                      </p:tavLst>
                                    </p:anim>
                                    <p:anim calcmode="lin" valueType="num">
                                      <p:cBhvr>
                                        <p:cTn id="88" dur="1000" fill="hold"/>
                                        <p:tgtEl>
                                          <p:spTgt spid="90135"/>
                                        </p:tgtEl>
                                        <p:attrNameLst>
                                          <p:attrName>ppt_y</p:attrName>
                                        </p:attrNameLst>
                                      </p:cBhvr>
                                      <p:tavLst>
                                        <p:tav tm="0">
                                          <p:val>
                                            <p:strVal val="#ppt_y"/>
                                          </p:val>
                                        </p:tav>
                                        <p:tav tm="100000">
                                          <p:val>
                                            <p:strVal val="#ppt_y"/>
                                          </p:val>
                                        </p:tav>
                                      </p:tavLst>
                                    </p:anim>
                                    <p:animEffect transition="in" filter="wipe(right)" prLst="gradientSize: 0.1">
                                      <p:cBhvr>
                                        <p:cTn id="89" dur="1000"/>
                                        <p:tgtEl>
                                          <p:spTgt spid="90135"/>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90136"/>
                                        </p:tgtEl>
                                        <p:attrNameLst>
                                          <p:attrName>style.visibility</p:attrName>
                                        </p:attrNameLst>
                                      </p:cBhvr>
                                      <p:to>
                                        <p:strVal val="visible"/>
                                      </p:to>
                                    </p:set>
                                    <p:anim calcmode="lin" valueType="num">
                                      <p:cBhvr>
                                        <p:cTn id="92" dur="1000" fill="hold"/>
                                        <p:tgtEl>
                                          <p:spTgt spid="90136"/>
                                        </p:tgtEl>
                                        <p:attrNameLst>
                                          <p:attrName>ppt_x</p:attrName>
                                        </p:attrNameLst>
                                      </p:cBhvr>
                                      <p:tavLst>
                                        <p:tav tm="0">
                                          <p:val>
                                            <p:strVal val="#ppt_x-.2"/>
                                          </p:val>
                                        </p:tav>
                                        <p:tav tm="100000">
                                          <p:val>
                                            <p:strVal val="#ppt_x"/>
                                          </p:val>
                                        </p:tav>
                                      </p:tavLst>
                                    </p:anim>
                                    <p:anim calcmode="lin" valueType="num">
                                      <p:cBhvr>
                                        <p:cTn id="93" dur="1000" fill="hold"/>
                                        <p:tgtEl>
                                          <p:spTgt spid="9013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90136"/>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90137"/>
                                        </p:tgtEl>
                                        <p:attrNameLst>
                                          <p:attrName>style.visibility</p:attrName>
                                        </p:attrNameLst>
                                      </p:cBhvr>
                                      <p:to>
                                        <p:strVal val="visible"/>
                                      </p:to>
                                    </p:set>
                                    <p:anim calcmode="lin" valueType="num">
                                      <p:cBhvr>
                                        <p:cTn id="97" dur="1000" fill="hold"/>
                                        <p:tgtEl>
                                          <p:spTgt spid="90137"/>
                                        </p:tgtEl>
                                        <p:attrNameLst>
                                          <p:attrName>ppt_x</p:attrName>
                                        </p:attrNameLst>
                                      </p:cBhvr>
                                      <p:tavLst>
                                        <p:tav tm="0">
                                          <p:val>
                                            <p:strVal val="#ppt_x-.2"/>
                                          </p:val>
                                        </p:tav>
                                        <p:tav tm="100000">
                                          <p:val>
                                            <p:strVal val="#ppt_x"/>
                                          </p:val>
                                        </p:tav>
                                      </p:tavLst>
                                    </p:anim>
                                    <p:anim calcmode="lin" valueType="num">
                                      <p:cBhvr>
                                        <p:cTn id="98" dur="1000" fill="hold"/>
                                        <p:tgtEl>
                                          <p:spTgt spid="90137"/>
                                        </p:tgtEl>
                                        <p:attrNameLst>
                                          <p:attrName>ppt_y</p:attrName>
                                        </p:attrNameLst>
                                      </p:cBhvr>
                                      <p:tavLst>
                                        <p:tav tm="0">
                                          <p:val>
                                            <p:strVal val="#ppt_y"/>
                                          </p:val>
                                        </p:tav>
                                        <p:tav tm="100000">
                                          <p:val>
                                            <p:strVal val="#ppt_y"/>
                                          </p:val>
                                        </p:tav>
                                      </p:tavLst>
                                    </p:anim>
                                    <p:animEffect transition="in" filter="wipe(right)" prLst="gradientSize: 0.1">
                                      <p:cBhvr>
                                        <p:cTn id="99" dur="1000"/>
                                        <p:tgtEl>
                                          <p:spTgt spid="90137"/>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90138"/>
                                        </p:tgtEl>
                                        <p:attrNameLst>
                                          <p:attrName>style.visibility</p:attrName>
                                        </p:attrNameLst>
                                      </p:cBhvr>
                                      <p:to>
                                        <p:strVal val="visible"/>
                                      </p:to>
                                    </p:set>
                                    <p:anim calcmode="lin" valueType="num">
                                      <p:cBhvr>
                                        <p:cTn id="102" dur="1000" fill="hold"/>
                                        <p:tgtEl>
                                          <p:spTgt spid="90138"/>
                                        </p:tgtEl>
                                        <p:attrNameLst>
                                          <p:attrName>ppt_x</p:attrName>
                                        </p:attrNameLst>
                                      </p:cBhvr>
                                      <p:tavLst>
                                        <p:tav tm="0">
                                          <p:val>
                                            <p:strVal val="#ppt_x-.2"/>
                                          </p:val>
                                        </p:tav>
                                        <p:tav tm="100000">
                                          <p:val>
                                            <p:strVal val="#ppt_x"/>
                                          </p:val>
                                        </p:tav>
                                      </p:tavLst>
                                    </p:anim>
                                    <p:anim calcmode="lin" valueType="num">
                                      <p:cBhvr>
                                        <p:cTn id="103" dur="1000" fill="hold"/>
                                        <p:tgtEl>
                                          <p:spTgt spid="90138"/>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90138"/>
                                        </p:tgtEl>
                                      </p:cBhvr>
                                    </p:animEffect>
                                  </p:childTnLst>
                                </p:cTn>
                              </p:par>
                              <p:par>
                                <p:cTn id="105" presetID="29" presetClass="entr" presetSubtype="0" fill="hold" grpId="0" nodeType="withEffect">
                                  <p:stCondLst>
                                    <p:cond delay="0"/>
                                  </p:stCondLst>
                                  <p:childTnLst>
                                    <p:set>
                                      <p:cBhvr>
                                        <p:cTn id="106" dur="1" fill="hold">
                                          <p:stCondLst>
                                            <p:cond delay="0"/>
                                          </p:stCondLst>
                                        </p:cTn>
                                        <p:tgtEl>
                                          <p:spTgt spid="90139"/>
                                        </p:tgtEl>
                                        <p:attrNameLst>
                                          <p:attrName>style.visibility</p:attrName>
                                        </p:attrNameLst>
                                      </p:cBhvr>
                                      <p:to>
                                        <p:strVal val="visible"/>
                                      </p:to>
                                    </p:set>
                                    <p:anim calcmode="lin" valueType="num">
                                      <p:cBhvr>
                                        <p:cTn id="107" dur="1000" fill="hold"/>
                                        <p:tgtEl>
                                          <p:spTgt spid="90139"/>
                                        </p:tgtEl>
                                        <p:attrNameLst>
                                          <p:attrName>ppt_x</p:attrName>
                                        </p:attrNameLst>
                                      </p:cBhvr>
                                      <p:tavLst>
                                        <p:tav tm="0">
                                          <p:val>
                                            <p:strVal val="#ppt_x-.2"/>
                                          </p:val>
                                        </p:tav>
                                        <p:tav tm="100000">
                                          <p:val>
                                            <p:strVal val="#ppt_x"/>
                                          </p:val>
                                        </p:tav>
                                      </p:tavLst>
                                    </p:anim>
                                    <p:anim calcmode="lin" valueType="num">
                                      <p:cBhvr>
                                        <p:cTn id="108" dur="1000" fill="hold"/>
                                        <p:tgtEl>
                                          <p:spTgt spid="90139"/>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90139"/>
                                        </p:tgtEl>
                                      </p:cBhvr>
                                    </p:animEffect>
                                  </p:childTnLst>
                                </p:cTn>
                              </p:par>
                              <p:par>
                                <p:cTn id="110" presetID="29" presetClass="entr" presetSubtype="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1000" fill="hold"/>
                                        <p:tgtEl>
                                          <p:spTgt spid="3"/>
                                        </p:tgtEl>
                                        <p:attrNameLst>
                                          <p:attrName>ppt_x</p:attrName>
                                        </p:attrNameLst>
                                      </p:cBhvr>
                                      <p:tavLst>
                                        <p:tav tm="0">
                                          <p:val>
                                            <p:strVal val="#ppt_x-.2"/>
                                          </p:val>
                                        </p:tav>
                                        <p:tav tm="100000">
                                          <p:val>
                                            <p:strVal val="#ppt_x"/>
                                          </p:val>
                                        </p:tav>
                                      </p:tavLst>
                                    </p:anim>
                                    <p:anim calcmode="lin" valueType="num">
                                      <p:cBhvr>
                                        <p:cTn id="1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
                                        </p:tgtEl>
                                      </p:cBhvr>
                                    </p:animEffect>
                                  </p:childTnLst>
                                </p:cTn>
                              </p:par>
                              <p:par>
                                <p:cTn id="115" presetID="29"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 calcmode="lin" valueType="num">
                                      <p:cBhvr>
                                        <p:cTn id="117" dur="1000" fill="hold"/>
                                        <p:tgtEl>
                                          <p:spTgt spid="4"/>
                                        </p:tgtEl>
                                        <p:attrNameLst>
                                          <p:attrName>ppt_x</p:attrName>
                                        </p:attrNameLst>
                                      </p:cBhvr>
                                      <p:tavLst>
                                        <p:tav tm="0">
                                          <p:val>
                                            <p:strVal val="#ppt_x-.2"/>
                                          </p:val>
                                        </p:tav>
                                        <p:tav tm="100000">
                                          <p:val>
                                            <p:strVal val="#ppt_x"/>
                                          </p:val>
                                        </p:tav>
                                      </p:tavLst>
                                    </p:anim>
                                    <p:anim calcmode="lin" valueType="num">
                                      <p:cBhvr>
                                        <p:cTn id="1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4"/>
                                        </p:tgtEl>
                                      </p:cBhvr>
                                    </p:animEffect>
                                  </p:childTnLst>
                                </p:cTn>
                              </p:par>
                              <p:par>
                                <p:cTn id="120" presetID="29" presetClass="entr" presetSubtype="0" fill="hold" grpId="0" nodeType="withEffect">
                                  <p:stCondLst>
                                    <p:cond delay="0"/>
                                  </p:stCondLst>
                                  <p:childTnLst>
                                    <p:set>
                                      <p:cBhvr>
                                        <p:cTn id="121" dur="1" fill="hold">
                                          <p:stCondLst>
                                            <p:cond delay="0"/>
                                          </p:stCondLst>
                                        </p:cTn>
                                        <p:tgtEl>
                                          <p:spTgt spid="90150"/>
                                        </p:tgtEl>
                                        <p:attrNameLst>
                                          <p:attrName>style.visibility</p:attrName>
                                        </p:attrNameLst>
                                      </p:cBhvr>
                                      <p:to>
                                        <p:strVal val="visible"/>
                                      </p:to>
                                    </p:set>
                                    <p:anim calcmode="lin" valueType="num">
                                      <p:cBhvr>
                                        <p:cTn id="122" dur="1000" fill="hold"/>
                                        <p:tgtEl>
                                          <p:spTgt spid="90150"/>
                                        </p:tgtEl>
                                        <p:attrNameLst>
                                          <p:attrName>ppt_x</p:attrName>
                                        </p:attrNameLst>
                                      </p:cBhvr>
                                      <p:tavLst>
                                        <p:tav tm="0">
                                          <p:val>
                                            <p:strVal val="#ppt_x-.2"/>
                                          </p:val>
                                        </p:tav>
                                        <p:tav tm="100000">
                                          <p:val>
                                            <p:strVal val="#ppt_x"/>
                                          </p:val>
                                        </p:tav>
                                      </p:tavLst>
                                    </p:anim>
                                    <p:anim calcmode="lin" valueType="num">
                                      <p:cBhvr>
                                        <p:cTn id="123" dur="1000" fill="hold"/>
                                        <p:tgtEl>
                                          <p:spTgt spid="90150"/>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90150"/>
                                        </p:tgtEl>
                                      </p:cBhvr>
                                    </p:animEffect>
                                  </p:childTnLst>
                                </p:cTn>
                              </p:par>
                              <p:par>
                                <p:cTn id="125" presetID="29" presetClass="entr" presetSubtype="0" fill="hold" grpId="0" nodeType="withEffect">
                                  <p:stCondLst>
                                    <p:cond delay="0"/>
                                  </p:stCondLst>
                                  <p:childTnLst>
                                    <p:set>
                                      <p:cBhvr>
                                        <p:cTn id="126" dur="1" fill="hold">
                                          <p:stCondLst>
                                            <p:cond delay="0"/>
                                          </p:stCondLst>
                                        </p:cTn>
                                        <p:tgtEl>
                                          <p:spTgt spid="90151"/>
                                        </p:tgtEl>
                                        <p:attrNameLst>
                                          <p:attrName>style.visibility</p:attrName>
                                        </p:attrNameLst>
                                      </p:cBhvr>
                                      <p:to>
                                        <p:strVal val="visible"/>
                                      </p:to>
                                    </p:set>
                                    <p:anim calcmode="lin" valueType="num">
                                      <p:cBhvr>
                                        <p:cTn id="127" dur="1000" fill="hold"/>
                                        <p:tgtEl>
                                          <p:spTgt spid="90151"/>
                                        </p:tgtEl>
                                        <p:attrNameLst>
                                          <p:attrName>ppt_x</p:attrName>
                                        </p:attrNameLst>
                                      </p:cBhvr>
                                      <p:tavLst>
                                        <p:tav tm="0">
                                          <p:val>
                                            <p:strVal val="#ppt_x-.2"/>
                                          </p:val>
                                        </p:tav>
                                        <p:tav tm="100000">
                                          <p:val>
                                            <p:strVal val="#ppt_x"/>
                                          </p:val>
                                        </p:tav>
                                      </p:tavLst>
                                    </p:anim>
                                    <p:anim calcmode="lin" valueType="num">
                                      <p:cBhvr>
                                        <p:cTn id="128" dur="1000" fill="hold"/>
                                        <p:tgtEl>
                                          <p:spTgt spid="90151"/>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90151"/>
                                        </p:tgtEl>
                                      </p:cBhvr>
                                    </p:animEffect>
                                  </p:childTnLst>
                                </p:cTn>
                              </p:par>
                              <p:par>
                                <p:cTn id="130" presetID="29" presetClass="entr" presetSubtype="0" fill="hold" grpId="0" nodeType="withEffect">
                                  <p:stCondLst>
                                    <p:cond delay="0"/>
                                  </p:stCondLst>
                                  <p:childTnLst>
                                    <p:set>
                                      <p:cBhvr>
                                        <p:cTn id="131" dur="1" fill="hold">
                                          <p:stCondLst>
                                            <p:cond delay="0"/>
                                          </p:stCondLst>
                                        </p:cTn>
                                        <p:tgtEl>
                                          <p:spTgt spid="90152"/>
                                        </p:tgtEl>
                                        <p:attrNameLst>
                                          <p:attrName>style.visibility</p:attrName>
                                        </p:attrNameLst>
                                      </p:cBhvr>
                                      <p:to>
                                        <p:strVal val="visible"/>
                                      </p:to>
                                    </p:set>
                                    <p:anim calcmode="lin" valueType="num">
                                      <p:cBhvr>
                                        <p:cTn id="132" dur="1000" fill="hold"/>
                                        <p:tgtEl>
                                          <p:spTgt spid="90152"/>
                                        </p:tgtEl>
                                        <p:attrNameLst>
                                          <p:attrName>ppt_x</p:attrName>
                                        </p:attrNameLst>
                                      </p:cBhvr>
                                      <p:tavLst>
                                        <p:tav tm="0">
                                          <p:val>
                                            <p:strVal val="#ppt_x-.2"/>
                                          </p:val>
                                        </p:tav>
                                        <p:tav tm="100000">
                                          <p:val>
                                            <p:strVal val="#ppt_x"/>
                                          </p:val>
                                        </p:tav>
                                      </p:tavLst>
                                    </p:anim>
                                    <p:anim calcmode="lin" valueType="num">
                                      <p:cBhvr>
                                        <p:cTn id="133" dur="1000" fill="hold"/>
                                        <p:tgtEl>
                                          <p:spTgt spid="90152"/>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90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animBg="1"/>
      <p:bldP spid="90116" grpId="0" animBg="1"/>
      <p:bldP spid="90118" grpId="0" animBg="1"/>
      <p:bldP spid="90119" grpId="0" animBg="1"/>
      <p:bldP spid="90120" grpId="0" animBg="1"/>
      <p:bldP spid="90121" grpId="0" animBg="1"/>
      <p:bldP spid="90122" grpId="0" animBg="1"/>
      <p:bldP spid="90123" grpId="0" animBg="1"/>
      <p:bldP spid="90124" grpId="0" animBg="1"/>
      <p:bldP spid="90125" grpId="0" animBg="1"/>
      <p:bldP spid="90126" grpId="0" animBg="1"/>
      <p:bldP spid="90127" grpId="0" animBg="1"/>
      <p:bldP spid="90128" grpId="0" animBg="1"/>
      <p:bldP spid="90129" grpId="0" animBg="1"/>
      <p:bldP spid="90135" grpId="0" animBg="1"/>
      <p:bldP spid="90136" grpId="0" animBg="1"/>
      <p:bldP spid="90137" grpId="0" animBg="1"/>
      <p:bldP spid="90138" grpId="0" animBg="1"/>
      <p:bldP spid="90139" grpId="0" animBg="1"/>
      <p:bldP spid="90150" grpId="0"/>
      <p:bldP spid="90151" grpId="0"/>
      <p:bldP spid="901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1"/>
          <a:srcRect/>
          <a:stretch>
            <a:fillRect/>
          </a:stretch>
        </p:blipFill>
        <p:spPr bwMode="auto">
          <a:xfrm>
            <a:off x="0" y="3237638"/>
            <a:ext cx="6357982" cy="3620362"/>
          </a:xfrm>
          <a:prstGeom prst="rect">
            <a:avLst/>
          </a:prstGeom>
          <a:noFill/>
          <a:ln w="9525">
            <a:noFill/>
            <a:miter lim="800000"/>
            <a:headEnd/>
            <a:tailEnd/>
          </a:ln>
          <a:effectLst/>
        </p:spPr>
      </p:pic>
      <p:sp>
        <p:nvSpPr>
          <p:cNvPr id="10" name="椭圆 9"/>
          <p:cNvSpPr/>
          <p:nvPr/>
        </p:nvSpPr>
        <p:spPr>
          <a:xfrm rot="16200000">
            <a:off x="1731903" y="1512978"/>
            <a:ext cx="593255" cy="262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6683448">
            <a:off x="3443614" y="1298040"/>
            <a:ext cx="428710" cy="257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152" name="Object 8"/>
          <p:cNvGraphicFramePr>
            <a:graphicFrameLocks noChangeAspect="1"/>
          </p:cNvGraphicFramePr>
          <p:nvPr/>
        </p:nvGraphicFramePr>
        <p:xfrm>
          <a:off x="461963" y="785794"/>
          <a:ext cx="4110037" cy="1909762"/>
        </p:xfrm>
        <a:graphic>
          <a:graphicData uri="http://schemas.openxmlformats.org/presentationml/2006/ole">
            <mc:AlternateContent xmlns:mc="http://schemas.openxmlformats.org/markup-compatibility/2006">
              <mc:Choice xmlns:v="urn:schemas-microsoft-com:vml" Requires="v">
                <p:oleObj spid="_x0000_s1025" name="CS ChemDraw Drawing" r:id="rId2" imgW="1989455" imgH="914400" progId="ChemDraw.Document.6.0">
                  <p:embed/>
                </p:oleObj>
              </mc:Choice>
              <mc:Fallback>
                <p:oleObj name="CS ChemDraw Drawing" r:id="rId2" imgW="1989455" imgH="914400" progId="ChemDraw.Document.6.0">
                  <p:embed/>
                  <p:pic>
                    <p:nvPicPr>
                      <p:cNvPr id="0" name="图片 1024"/>
                      <p:cNvPicPr>
                        <a:picLocks noChangeAspect="1"/>
                      </p:cNvPicPr>
                      <p:nvPr/>
                    </p:nvPicPr>
                    <p:blipFill>
                      <a:blip r:embed="rId3"/>
                      <a:stretch>
                        <a:fillRect/>
                      </a:stretch>
                    </p:blipFill>
                    <p:spPr>
                      <a:xfrm>
                        <a:off x="461963" y="785794"/>
                        <a:ext cx="4110037" cy="1909762"/>
                      </a:xfrm>
                      <a:prstGeom prst="rect">
                        <a:avLst/>
                      </a:prstGeom>
                      <a:noFill/>
                      <a:ln w="9525">
                        <a:noFill/>
                      </a:ln>
                    </p:spPr>
                  </p:pic>
                </p:oleObj>
              </mc:Fallback>
            </mc:AlternateContent>
          </a:graphicData>
        </a:graphic>
      </p:graphicFrame>
      <p:sp>
        <p:nvSpPr>
          <p:cNvPr id="6" name="TextBox 5"/>
          <p:cNvSpPr txBox="1"/>
          <p:nvPr/>
        </p:nvSpPr>
        <p:spPr>
          <a:xfrm>
            <a:off x="6357950" y="0"/>
            <a:ext cx="2714644" cy="369332"/>
          </a:xfrm>
          <a:prstGeom prst="rect">
            <a:avLst/>
          </a:prstGeom>
          <a:noFill/>
        </p:spPr>
        <p:txBody>
          <a:bodyPr wrap="square" rtlCol="0">
            <a:spAutoFit/>
          </a:bodyPr>
          <a:lstStyle/>
          <a:p>
            <a:r>
              <a:rPr lang="zh-CN" altLang="en-US" b="1" dirty="0" smtClean="0">
                <a:solidFill>
                  <a:schemeClr val="accent1"/>
                </a:solidFill>
              </a:rPr>
              <a:t>头孢克肟杂质谱的建立</a:t>
            </a:r>
            <a:endParaRPr lang="zh-CN" altLang="en-US" b="1" dirty="0">
              <a:solidFill>
                <a:schemeClr val="accent1"/>
              </a:solidFill>
            </a:endParaRPr>
          </a:p>
        </p:txBody>
      </p:sp>
      <p:sp>
        <p:nvSpPr>
          <p:cNvPr id="8" name="椭圆 7"/>
          <p:cNvSpPr/>
          <p:nvPr/>
        </p:nvSpPr>
        <p:spPr>
          <a:xfrm rot="19500371">
            <a:off x="3571445" y="1993669"/>
            <a:ext cx="978322" cy="805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9500371">
            <a:off x="2885553" y="1488339"/>
            <a:ext cx="265057" cy="181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9500371">
            <a:off x="3578233" y="1894634"/>
            <a:ext cx="428710" cy="15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9300412">
            <a:off x="1356244" y="2372766"/>
            <a:ext cx="408021" cy="36881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9300412">
            <a:off x="4062881" y="1879370"/>
            <a:ext cx="593255" cy="17696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16200000" flipH="1">
            <a:off x="2893207" y="1964521"/>
            <a:ext cx="571504" cy="71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1751" name="Picture 7"/>
          <p:cNvPicPr>
            <a:picLocks noChangeAspect="1" noChangeArrowheads="1"/>
          </p:cNvPicPr>
          <p:nvPr/>
        </p:nvPicPr>
        <p:blipFill>
          <a:blip r:embed="rId4"/>
          <a:srcRect/>
          <a:stretch>
            <a:fillRect/>
          </a:stretch>
        </p:blipFill>
        <p:spPr bwMode="auto">
          <a:xfrm>
            <a:off x="5214942" y="500042"/>
            <a:ext cx="3684774" cy="1966916"/>
          </a:xfrm>
          <a:prstGeom prst="rect">
            <a:avLst/>
          </a:prstGeom>
          <a:noFill/>
          <a:ln w="9525">
            <a:noFill/>
            <a:miter lim="800000"/>
            <a:headEnd/>
            <a:tailEnd/>
          </a:ln>
          <a:effectLst/>
        </p:spPr>
      </p:pic>
      <p:pic>
        <p:nvPicPr>
          <p:cNvPr id="31752" name="Picture 8"/>
          <p:cNvPicPr>
            <a:picLocks noChangeAspect="1" noChangeArrowheads="1"/>
          </p:cNvPicPr>
          <p:nvPr/>
        </p:nvPicPr>
        <p:blipFill>
          <a:blip r:embed="rId5"/>
          <a:srcRect/>
          <a:stretch>
            <a:fillRect/>
          </a:stretch>
        </p:blipFill>
        <p:spPr bwMode="auto">
          <a:xfrm>
            <a:off x="4976334" y="2571744"/>
            <a:ext cx="4167666" cy="1714512"/>
          </a:xfrm>
          <a:prstGeom prst="rect">
            <a:avLst/>
          </a:prstGeom>
          <a:noFill/>
          <a:ln w="9525">
            <a:noFill/>
            <a:miter lim="800000"/>
            <a:headEnd/>
            <a:tailEnd/>
          </a:ln>
          <a:effectLst/>
        </p:spPr>
      </p:pic>
      <p:pic>
        <p:nvPicPr>
          <p:cNvPr id="31753" name="Picture 9"/>
          <p:cNvPicPr>
            <a:picLocks noChangeAspect="1" noChangeArrowheads="1"/>
          </p:cNvPicPr>
          <p:nvPr/>
        </p:nvPicPr>
        <p:blipFill>
          <a:blip r:embed="rId6"/>
          <a:srcRect/>
          <a:stretch>
            <a:fillRect/>
          </a:stretch>
        </p:blipFill>
        <p:spPr bwMode="auto">
          <a:xfrm>
            <a:off x="5929290" y="4214818"/>
            <a:ext cx="3214710" cy="20761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ppt_x</p:attrName>
                                        </p:attrNameLst>
                                      </p:cBhvr>
                                      <p:tavLst>
                                        <p:tav tm="0">
                                          <p:val>
                                            <p:strVal val="#ppt_x-.2"/>
                                          </p:val>
                                        </p:tav>
                                        <p:tav tm="100000">
                                          <p:val>
                                            <p:strVal val="#ppt_x"/>
                                          </p:val>
                                        </p:tav>
                                      </p:tavLst>
                                    </p:anim>
                                    <p:anim calcmode="lin" valueType="num">
                                      <p:cBhvr>
                                        <p:cTn id="3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ppt_x</p:attrName>
                                        </p:attrNameLst>
                                      </p:cBhvr>
                                      <p:tavLst>
                                        <p:tav tm="0">
                                          <p:val>
                                            <p:strVal val="#ppt_x-.2"/>
                                          </p:val>
                                        </p:tav>
                                        <p:tav tm="100000">
                                          <p:val>
                                            <p:strVal val="#ppt_x"/>
                                          </p:val>
                                        </p:tav>
                                      </p:tavLst>
                                    </p:anim>
                                    <p:anim calcmode="lin" valueType="num">
                                      <p:cBhvr>
                                        <p:cTn id="4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ppt_x</p:attrName>
                                        </p:attrNameLst>
                                      </p:cBhvr>
                                      <p:tavLst>
                                        <p:tav tm="0">
                                          <p:val>
                                            <p:strVal val="#ppt_x-.2"/>
                                          </p:val>
                                        </p:tav>
                                        <p:tav tm="100000">
                                          <p:val>
                                            <p:strVal val="#ppt_x"/>
                                          </p:val>
                                        </p:tav>
                                      </p:tavLst>
                                    </p:anim>
                                    <p:anim calcmode="lin" valueType="num">
                                      <p:cBhvr>
                                        <p:cTn id="5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6149"/>
                                        </p:tgtEl>
                                        <p:attrNameLst>
                                          <p:attrName>style.visibility</p:attrName>
                                        </p:attrNameLst>
                                      </p:cBhvr>
                                      <p:to>
                                        <p:strVal val="visible"/>
                                      </p:to>
                                    </p:set>
                                    <p:animEffect transition="in" filter="slide(fromBottom)">
                                      <p:cBhvr>
                                        <p:cTn id="59" dur="500"/>
                                        <p:tgtEl>
                                          <p:spTgt spid="6149"/>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nodeType="clickEffect">
                                  <p:stCondLst>
                                    <p:cond delay="0"/>
                                  </p:stCondLst>
                                  <p:childTnLst>
                                    <p:set>
                                      <p:cBhvr>
                                        <p:cTn id="63" dur="1" fill="hold">
                                          <p:stCondLst>
                                            <p:cond delay="0"/>
                                          </p:stCondLst>
                                        </p:cTn>
                                        <p:tgtEl>
                                          <p:spTgt spid="31751"/>
                                        </p:tgtEl>
                                        <p:attrNameLst>
                                          <p:attrName>style.visibility</p:attrName>
                                        </p:attrNameLst>
                                      </p:cBhvr>
                                      <p:to>
                                        <p:strVal val="visible"/>
                                      </p:to>
                                    </p:set>
                                    <p:anim calcmode="lin" valueType="num">
                                      <p:cBhvr>
                                        <p:cTn id="64" dur="1000" fill="hold"/>
                                        <p:tgtEl>
                                          <p:spTgt spid="31751"/>
                                        </p:tgtEl>
                                        <p:attrNameLst>
                                          <p:attrName>ppt_x</p:attrName>
                                        </p:attrNameLst>
                                      </p:cBhvr>
                                      <p:tavLst>
                                        <p:tav tm="0">
                                          <p:val>
                                            <p:strVal val="#ppt_x-.2"/>
                                          </p:val>
                                        </p:tav>
                                        <p:tav tm="100000">
                                          <p:val>
                                            <p:strVal val="#ppt_x"/>
                                          </p:val>
                                        </p:tav>
                                      </p:tavLst>
                                    </p:anim>
                                    <p:anim calcmode="lin" valueType="num">
                                      <p:cBhvr>
                                        <p:cTn id="65" dur="1000" fill="hold"/>
                                        <p:tgtEl>
                                          <p:spTgt spid="31751"/>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1751"/>
                                        </p:tgtEl>
                                      </p:cBhvr>
                                    </p:animEffect>
                                  </p:childTnLst>
                                </p:cTn>
                              </p:par>
                              <p:par>
                                <p:cTn id="67" presetID="29" presetClass="entr" presetSubtype="0" fill="hold" nodeType="withEffect">
                                  <p:stCondLst>
                                    <p:cond delay="0"/>
                                  </p:stCondLst>
                                  <p:childTnLst>
                                    <p:set>
                                      <p:cBhvr>
                                        <p:cTn id="68" dur="1" fill="hold">
                                          <p:stCondLst>
                                            <p:cond delay="0"/>
                                          </p:stCondLst>
                                        </p:cTn>
                                        <p:tgtEl>
                                          <p:spTgt spid="31752"/>
                                        </p:tgtEl>
                                        <p:attrNameLst>
                                          <p:attrName>style.visibility</p:attrName>
                                        </p:attrNameLst>
                                      </p:cBhvr>
                                      <p:to>
                                        <p:strVal val="visible"/>
                                      </p:to>
                                    </p:set>
                                    <p:anim calcmode="lin" valueType="num">
                                      <p:cBhvr>
                                        <p:cTn id="69" dur="1000" fill="hold"/>
                                        <p:tgtEl>
                                          <p:spTgt spid="31752"/>
                                        </p:tgtEl>
                                        <p:attrNameLst>
                                          <p:attrName>ppt_x</p:attrName>
                                        </p:attrNameLst>
                                      </p:cBhvr>
                                      <p:tavLst>
                                        <p:tav tm="0">
                                          <p:val>
                                            <p:strVal val="#ppt_x-.2"/>
                                          </p:val>
                                        </p:tav>
                                        <p:tav tm="100000">
                                          <p:val>
                                            <p:strVal val="#ppt_x"/>
                                          </p:val>
                                        </p:tav>
                                      </p:tavLst>
                                    </p:anim>
                                    <p:anim calcmode="lin" valueType="num">
                                      <p:cBhvr>
                                        <p:cTn id="70" dur="10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1752"/>
                                        </p:tgtEl>
                                      </p:cBhvr>
                                    </p:animEffect>
                                  </p:childTnLst>
                                </p:cTn>
                              </p:par>
                              <p:par>
                                <p:cTn id="72" presetID="29" presetClass="entr" presetSubtype="0" fill="hold" nodeType="withEffect">
                                  <p:stCondLst>
                                    <p:cond delay="0"/>
                                  </p:stCondLst>
                                  <p:childTnLst>
                                    <p:set>
                                      <p:cBhvr>
                                        <p:cTn id="73" dur="1" fill="hold">
                                          <p:stCondLst>
                                            <p:cond delay="0"/>
                                          </p:stCondLst>
                                        </p:cTn>
                                        <p:tgtEl>
                                          <p:spTgt spid="31753"/>
                                        </p:tgtEl>
                                        <p:attrNameLst>
                                          <p:attrName>style.visibility</p:attrName>
                                        </p:attrNameLst>
                                      </p:cBhvr>
                                      <p:to>
                                        <p:strVal val="visible"/>
                                      </p:to>
                                    </p:set>
                                    <p:anim calcmode="lin" valueType="num">
                                      <p:cBhvr>
                                        <p:cTn id="74" dur="1000" fill="hold"/>
                                        <p:tgtEl>
                                          <p:spTgt spid="31753"/>
                                        </p:tgtEl>
                                        <p:attrNameLst>
                                          <p:attrName>ppt_x</p:attrName>
                                        </p:attrNameLst>
                                      </p:cBhvr>
                                      <p:tavLst>
                                        <p:tav tm="0">
                                          <p:val>
                                            <p:strVal val="#ppt_x-.2"/>
                                          </p:val>
                                        </p:tav>
                                        <p:tav tm="100000">
                                          <p:val>
                                            <p:strVal val="#ppt_x"/>
                                          </p:val>
                                        </p:tav>
                                      </p:tavLst>
                                    </p:anim>
                                    <p:anim calcmode="lin" valueType="num">
                                      <p:cBhvr>
                                        <p:cTn id="75" dur="1000" fill="hold"/>
                                        <p:tgtEl>
                                          <p:spTgt spid="3175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12"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14282" y="357166"/>
            <a:ext cx="2000264"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ImpurityA</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a:t>
            </a: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降解杂质</a:t>
            </a: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3793" name="Object 1"/>
          <p:cNvGraphicFramePr>
            <a:graphicFrameLocks noChangeAspect="1"/>
          </p:cNvGraphicFramePr>
          <p:nvPr/>
        </p:nvGraphicFramePr>
        <p:xfrm>
          <a:off x="428596" y="714356"/>
          <a:ext cx="2188835" cy="1357322"/>
        </p:xfrm>
        <a:graphic>
          <a:graphicData uri="http://schemas.openxmlformats.org/presentationml/2006/ole">
            <mc:AlternateContent xmlns:mc="http://schemas.openxmlformats.org/markup-compatibility/2006">
              <mc:Choice xmlns:v="urn:schemas-microsoft-com:vml" Requires="v">
                <p:oleObj spid="_x0000_s2049" name="CS ChemDraw Drawing" r:id="rId1" imgW="2240915" imgH="1398270" progId="ChemDraw.Document.6.0">
                  <p:embed/>
                </p:oleObj>
              </mc:Choice>
              <mc:Fallback>
                <p:oleObj name="CS ChemDraw Drawing" r:id="rId1" imgW="2240915" imgH="1398270" progId="ChemDraw.Document.6.0">
                  <p:embed/>
                  <p:pic>
                    <p:nvPicPr>
                      <p:cNvPr id="0" name="图片 2048"/>
                      <p:cNvPicPr>
                        <a:picLocks noChangeAspect="1"/>
                      </p:cNvPicPr>
                      <p:nvPr/>
                    </p:nvPicPr>
                    <p:blipFill>
                      <a:blip r:embed="rId2"/>
                      <a:stretch>
                        <a:fillRect/>
                      </a:stretch>
                    </p:blipFill>
                    <p:spPr>
                      <a:xfrm>
                        <a:off x="428596" y="714356"/>
                        <a:ext cx="2188835" cy="1357322"/>
                      </a:xfrm>
                      <a:prstGeom prst="rect">
                        <a:avLst/>
                      </a:prstGeom>
                      <a:noFill/>
                      <a:ln w="9525">
                        <a:noFill/>
                      </a:ln>
                    </p:spPr>
                  </p:pic>
                </p:oleObj>
              </mc:Fallback>
            </mc:AlternateContent>
          </a:graphicData>
        </a:graphic>
      </p:graphicFrame>
      <p:sp>
        <p:nvSpPr>
          <p:cNvPr id="33796" name="Rectangle 4"/>
          <p:cNvSpPr>
            <a:spLocks noChangeArrowheads="1"/>
          </p:cNvSpPr>
          <p:nvPr/>
        </p:nvSpPr>
        <p:spPr bwMode="auto">
          <a:xfrm>
            <a:off x="2786050" y="357166"/>
            <a:ext cx="292895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ImpurityB</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：降解杂质</a:t>
            </a: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A</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的降解杂质：脱羧</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3795" name="Object 3"/>
          <p:cNvGraphicFramePr>
            <a:graphicFrameLocks noChangeAspect="1"/>
          </p:cNvGraphicFramePr>
          <p:nvPr/>
        </p:nvGraphicFramePr>
        <p:xfrm>
          <a:off x="2928926" y="714356"/>
          <a:ext cx="2357454" cy="1470371"/>
        </p:xfrm>
        <a:graphic>
          <a:graphicData uri="http://schemas.openxmlformats.org/presentationml/2006/ole">
            <mc:AlternateContent xmlns:mc="http://schemas.openxmlformats.org/markup-compatibility/2006">
              <mc:Choice xmlns:v="urn:schemas-microsoft-com:vml" Requires="v">
                <p:oleObj spid="_x0000_s2050" name="CS ChemDraw Drawing" r:id="rId3" imgW="2240915" imgH="1398270" progId="ChemDraw.Document.6.0">
                  <p:embed/>
                </p:oleObj>
              </mc:Choice>
              <mc:Fallback>
                <p:oleObj name="CS ChemDraw Drawing" r:id="rId3" imgW="2240915" imgH="1398270" progId="ChemDraw.Document.6.0">
                  <p:embed/>
                  <p:pic>
                    <p:nvPicPr>
                      <p:cNvPr id="0" name="图片 2049"/>
                      <p:cNvPicPr>
                        <a:picLocks noChangeAspect="1"/>
                      </p:cNvPicPr>
                      <p:nvPr/>
                    </p:nvPicPr>
                    <p:blipFill>
                      <a:blip r:embed="rId4"/>
                      <a:stretch>
                        <a:fillRect/>
                      </a:stretch>
                    </p:blipFill>
                    <p:spPr>
                      <a:xfrm>
                        <a:off x="2928926" y="714356"/>
                        <a:ext cx="2357454" cy="1470371"/>
                      </a:xfrm>
                      <a:prstGeom prst="rect">
                        <a:avLst/>
                      </a:prstGeom>
                      <a:noFill/>
                      <a:ln w="9525">
                        <a:noFill/>
                      </a:ln>
                    </p:spPr>
                  </p:pic>
                </p:oleObj>
              </mc:Fallback>
            </mc:AlternateContent>
          </a:graphicData>
        </a:graphic>
      </p:graphicFrame>
      <p:sp>
        <p:nvSpPr>
          <p:cNvPr id="33798" name="Rectangle 6"/>
          <p:cNvSpPr>
            <a:spLocks noChangeArrowheads="1"/>
          </p:cNvSpPr>
          <p:nvPr/>
        </p:nvSpPr>
        <p:spPr bwMode="auto">
          <a:xfrm>
            <a:off x="5857884" y="357166"/>
            <a:ext cx="300039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ImpurityC</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a:t>
            </a: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7-</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非对映异构体 降解杂质</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3797" name="Object 5"/>
          <p:cNvGraphicFramePr>
            <a:graphicFrameLocks noChangeAspect="1"/>
          </p:cNvGraphicFramePr>
          <p:nvPr/>
        </p:nvGraphicFramePr>
        <p:xfrm>
          <a:off x="6215074" y="785794"/>
          <a:ext cx="2214578" cy="1484238"/>
        </p:xfrm>
        <a:graphic>
          <a:graphicData uri="http://schemas.openxmlformats.org/presentationml/2006/ole">
            <mc:AlternateContent xmlns:mc="http://schemas.openxmlformats.org/markup-compatibility/2006">
              <mc:Choice xmlns:v="urn:schemas-microsoft-com:vml" Requires="v">
                <p:oleObj spid="_x0000_s2051" name="CS ChemDraw Drawing" r:id="rId5" imgW="2052955" imgH="1380490" progId="ChemDraw.Document.6.0">
                  <p:embed/>
                </p:oleObj>
              </mc:Choice>
              <mc:Fallback>
                <p:oleObj name="CS ChemDraw Drawing" r:id="rId5" imgW="2052955" imgH="1380490" progId="ChemDraw.Document.6.0">
                  <p:embed/>
                  <p:pic>
                    <p:nvPicPr>
                      <p:cNvPr id="0" name="图片 2050"/>
                      <p:cNvPicPr>
                        <a:picLocks noChangeAspect="1"/>
                      </p:cNvPicPr>
                      <p:nvPr/>
                    </p:nvPicPr>
                    <p:blipFill>
                      <a:blip r:embed="rId6"/>
                      <a:stretch>
                        <a:fillRect/>
                      </a:stretch>
                    </p:blipFill>
                    <p:spPr>
                      <a:xfrm>
                        <a:off x="6215074" y="785794"/>
                        <a:ext cx="2214578" cy="1484238"/>
                      </a:xfrm>
                      <a:prstGeom prst="rect">
                        <a:avLst/>
                      </a:prstGeom>
                      <a:noFill/>
                      <a:ln w="9525">
                        <a:noFill/>
                      </a:ln>
                    </p:spPr>
                  </p:pic>
                </p:oleObj>
              </mc:Fallback>
            </mc:AlternateContent>
          </a:graphicData>
        </a:graphic>
      </p:graphicFrame>
      <p:sp>
        <p:nvSpPr>
          <p:cNvPr id="33800" name="Rectangle 8"/>
          <p:cNvSpPr>
            <a:spLocks noChangeArrowheads="1"/>
          </p:cNvSpPr>
          <p:nvPr/>
        </p:nvSpPr>
        <p:spPr bwMode="auto">
          <a:xfrm>
            <a:off x="285720" y="2310134"/>
            <a:ext cx="2786082"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ImpurityD</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：差向异构体 （</a:t>
            </a: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式）</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3799" name="Object 7"/>
          <p:cNvGraphicFramePr>
            <a:graphicFrameLocks noChangeAspect="1"/>
          </p:cNvGraphicFramePr>
          <p:nvPr/>
        </p:nvGraphicFramePr>
        <p:xfrm>
          <a:off x="428596" y="2643182"/>
          <a:ext cx="2345364" cy="1571636"/>
        </p:xfrm>
        <a:graphic>
          <a:graphicData uri="http://schemas.openxmlformats.org/presentationml/2006/ole">
            <mc:AlternateContent xmlns:mc="http://schemas.openxmlformats.org/markup-compatibility/2006">
              <mc:Choice xmlns:v="urn:schemas-microsoft-com:vml" Requires="v">
                <p:oleObj spid="_x0000_s2052" name="CS ChemDraw Drawing" r:id="rId7" imgW="2052955" imgH="1380490" progId="ChemDraw.Document.6.0">
                  <p:embed/>
                </p:oleObj>
              </mc:Choice>
              <mc:Fallback>
                <p:oleObj name="CS ChemDraw Drawing" r:id="rId7" imgW="2052955" imgH="1380490" progId="ChemDraw.Document.6.0">
                  <p:embed/>
                  <p:pic>
                    <p:nvPicPr>
                      <p:cNvPr id="0" name="图片 2051"/>
                      <p:cNvPicPr>
                        <a:picLocks noChangeAspect="1"/>
                      </p:cNvPicPr>
                      <p:nvPr/>
                    </p:nvPicPr>
                    <p:blipFill>
                      <a:blip r:embed="rId8"/>
                      <a:stretch>
                        <a:fillRect/>
                      </a:stretch>
                    </p:blipFill>
                    <p:spPr>
                      <a:xfrm>
                        <a:off x="428596" y="2643182"/>
                        <a:ext cx="2345364" cy="1571636"/>
                      </a:xfrm>
                      <a:prstGeom prst="rect">
                        <a:avLst/>
                      </a:prstGeom>
                      <a:noFill/>
                      <a:ln w="9525">
                        <a:noFill/>
                      </a:ln>
                    </p:spPr>
                  </p:pic>
                </p:oleObj>
              </mc:Fallback>
            </mc:AlternateContent>
          </a:graphicData>
        </a:graphic>
      </p:graphicFrame>
      <p:sp>
        <p:nvSpPr>
          <p:cNvPr id="33802" name="Rectangle 10"/>
          <p:cNvSpPr>
            <a:spLocks noChangeArrowheads="1"/>
          </p:cNvSpPr>
          <p:nvPr/>
        </p:nvSpPr>
        <p:spPr bwMode="auto">
          <a:xfrm>
            <a:off x="3286116" y="2381572"/>
            <a:ext cx="185738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ImpurityE</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：工艺杂质</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3801" name="Object 9"/>
          <p:cNvGraphicFramePr>
            <a:graphicFrameLocks noChangeAspect="1"/>
          </p:cNvGraphicFramePr>
          <p:nvPr/>
        </p:nvGraphicFramePr>
        <p:xfrm>
          <a:off x="3286116" y="2714620"/>
          <a:ext cx="2094871" cy="1500198"/>
        </p:xfrm>
        <a:graphic>
          <a:graphicData uri="http://schemas.openxmlformats.org/presentationml/2006/ole">
            <mc:AlternateContent xmlns:mc="http://schemas.openxmlformats.org/markup-compatibility/2006">
              <mc:Choice xmlns:v="urn:schemas-microsoft-com:vml" Requires="v">
                <p:oleObj spid="_x0000_s2053" name="CS ChemDraw Drawing" r:id="rId9" imgW="1918335" imgH="1380490" progId="ChemDraw.Document.6.0">
                  <p:embed/>
                </p:oleObj>
              </mc:Choice>
              <mc:Fallback>
                <p:oleObj name="CS ChemDraw Drawing" r:id="rId9" imgW="1918335" imgH="1380490" progId="ChemDraw.Document.6.0">
                  <p:embed/>
                  <p:pic>
                    <p:nvPicPr>
                      <p:cNvPr id="0" name="图片 2052"/>
                      <p:cNvPicPr>
                        <a:picLocks noChangeAspect="1"/>
                      </p:cNvPicPr>
                      <p:nvPr/>
                    </p:nvPicPr>
                    <p:blipFill>
                      <a:blip r:embed="rId10"/>
                      <a:stretch>
                        <a:fillRect/>
                      </a:stretch>
                    </p:blipFill>
                    <p:spPr>
                      <a:xfrm>
                        <a:off x="3286116" y="2714620"/>
                        <a:ext cx="2094871" cy="1500198"/>
                      </a:xfrm>
                      <a:prstGeom prst="rect">
                        <a:avLst/>
                      </a:prstGeom>
                      <a:noFill/>
                      <a:ln w="9525">
                        <a:noFill/>
                      </a:ln>
                    </p:spPr>
                  </p:pic>
                </p:oleObj>
              </mc:Fallback>
            </mc:AlternateContent>
          </a:graphicData>
        </a:graphic>
      </p:graphicFrame>
      <p:graphicFrame>
        <p:nvGraphicFramePr>
          <p:cNvPr id="33803" name="Object 11"/>
          <p:cNvGraphicFramePr>
            <a:graphicFrameLocks noChangeAspect="1"/>
          </p:cNvGraphicFramePr>
          <p:nvPr/>
        </p:nvGraphicFramePr>
        <p:xfrm>
          <a:off x="6000760" y="2714620"/>
          <a:ext cx="2193686" cy="1500198"/>
        </p:xfrm>
        <a:graphic>
          <a:graphicData uri="http://schemas.openxmlformats.org/presentationml/2006/ole">
            <mc:AlternateContent xmlns:mc="http://schemas.openxmlformats.org/markup-compatibility/2006">
              <mc:Choice xmlns:v="urn:schemas-microsoft-com:vml" Requires="v">
                <p:oleObj spid="_x0000_s2054" name="CS ChemDraw Drawing" r:id="rId11" imgW="2026285" imgH="1380490" progId="ChemDraw.Document.6.0">
                  <p:embed/>
                </p:oleObj>
              </mc:Choice>
              <mc:Fallback>
                <p:oleObj name="CS ChemDraw Drawing" r:id="rId11" imgW="2026285" imgH="1380490" progId="ChemDraw.Document.6.0">
                  <p:embed/>
                  <p:pic>
                    <p:nvPicPr>
                      <p:cNvPr id="0" name="图片 2053"/>
                      <p:cNvPicPr>
                        <a:picLocks noChangeAspect="1"/>
                      </p:cNvPicPr>
                      <p:nvPr/>
                    </p:nvPicPr>
                    <p:blipFill>
                      <a:blip r:embed="rId12"/>
                      <a:stretch>
                        <a:fillRect/>
                      </a:stretch>
                    </p:blipFill>
                    <p:spPr>
                      <a:xfrm>
                        <a:off x="6000760" y="2714620"/>
                        <a:ext cx="2193686" cy="1500198"/>
                      </a:xfrm>
                      <a:prstGeom prst="rect">
                        <a:avLst/>
                      </a:prstGeom>
                      <a:noFill/>
                      <a:ln w="9525">
                        <a:noFill/>
                      </a:ln>
                    </p:spPr>
                  </p:pic>
                </p:oleObj>
              </mc:Fallback>
            </mc:AlternateContent>
          </a:graphicData>
        </a:graphic>
      </p:graphicFrame>
      <p:sp>
        <p:nvSpPr>
          <p:cNvPr id="33805" name="Rectangle 13"/>
          <p:cNvSpPr>
            <a:spLocks noChangeArrowheads="1"/>
          </p:cNvSpPr>
          <p:nvPr/>
        </p:nvSpPr>
        <p:spPr bwMode="auto">
          <a:xfrm>
            <a:off x="5786446" y="2381572"/>
            <a:ext cx="2357454"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EP  </a:t>
            </a:r>
            <a:r>
              <a:rPr kumimoji="0" lang="en-US" altLang="zh-CN" sz="1100" b="0" i="0" u="none" strike="noStrike" cap="none" normalizeH="0" baseline="0" dirty="0" err="1"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ImpurityF</a:t>
            </a:r>
            <a:r>
              <a:rPr kumimoji="0" lang="zh-CN" altLang="en-US" sz="11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：工艺杂质</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3807" name="Rectangle 15"/>
          <p:cNvSpPr>
            <a:spLocks noChangeArrowheads="1"/>
          </p:cNvSpPr>
          <p:nvPr/>
        </p:nvSpPr>
        <p:spPr bwMode="auto">
          <a:xfrm>
            <a:off x="0" y="25908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809" name="Rectangle 1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33808" name="Object 16"/>
          <p:cNvGraphicFramePr>
            <a:graphicFrameLocks noChangeAspect="1"/>
          </p:cNvGraphicFramePr>
          <p:nvPr/>
        </p:nvGraphicFramePr>
        <p:xfrm>
          <a:off x="357158" y="4929198"/>
          <a:ext cx="1790700" cy="1200150"/>
        </p:xfrm>
        <a:graphic>
          <a:graphicData uri="http://schemas.openxmlformats.org/presentationml/2006/ole">
            <mc:AlternateContent xmlns:mc="http://schemas.openxmlformats.org/markup-compatibility/2006">
              <mc:Choice xmlns:v="urn:schemas-microsoft-com:vml" Requires="v">
                <p:oleObj spid="_x0000_s2055" name="CS ChemDraw Drawing" r:id="rId13" imgW="2052955" imgH="1380490" progId="ChemDraw.Document.6.0">
                  <p:embed/>
                </p:oleObj>
              </mc:Choice>
              <mc:Fallback>
                <p:oleObj name="CS ChemDraw Drawing" r:id="rId13" imgW="2052955" imgH="1380490" progId="ChemDraw.Document.6.0">
                  <p:embed/>
                  <p:pic>
                    <p:nvPicPr>
                      <p:cNvPr id="0" name="图片 2054"/>
                      <p:cNvPicPr>
                        <a:picLocks noChangeAspect="1"/>
                      </p:cNvPicPr>
                      <p:nvPr/>
                    </p:nvPicPr>
                    <p:blipFill>
                      <a:blip r:embed="rId14"/>
                      <a:stretch>
                        <a:fillRect/>
                      </a:stretch>
                    </p:blipFill>
                    <p:spPr>
                      <a:xfrm>
                        <a:off x="357158" y="4929198"/>
                        <a:ext cx="1790700" cy="1200150"/>
                      </a:xfrm>
                      <a:prstGeom prst="rect">
                        <a:avLst/>
                      </a:prstGeom>
                      <a:noFill/>
                      <a:ln w="9525">
                        <a:noFill/>
                      </a:ln>
                    </p:spPr>
                  </p:pic>
                </p:oleObj>
              </mc:Fallback>
            </mc:AlternateContent>
          </a:graphicData>
        </a:graphic>
      </p:graphicFrame>
      <p:sp>
        <p:nvSpPr>
          <p:cNvPr id="33811" name="Rectangle 1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33810" name="Object 18"/>
          <p:cNvGraphicFramePr>
            <a:graphicFrameLocks noChangeAspect="1"/>
          </p:cNvGraphicFramePr>
          <p:nvPr/>
        </p:nvGraphicFramePr>
        <p:xfrm>
          <a:off x="3286116" y="4835545"/>
          <a:ext cx="2171700" cy="1450975"/>
        </p:xfrm>
        <a:graphic>
          <a:graphicData uri="http://schemas.openxmlformats.org/presentationml/2006/ole">
            <mc:AlternateContent xmlns:mc="http://schemas.openxmlformats.org/markup-compatibility/2006">
              <mc:Choice xmlns:v="urn:schemas-microsoft-com:vml" Requires="v">
                <p:oleObj spid="_x0000_s2056" name="CS ChemDraw Drawing" r:id="rId15" imgW="1938655" imgH="1283335" progId="ChemDraw.Document.6.0">
                  <p:embed/>
                </p:oleObj>
              </mc:Choice>
              <mc:Fallback>
                <p:oleObj name="CS ChemDraw Drawing" r:id="rId15" imgW="1938655" imgH="1283335" progId="ChemDraw.Document.6.0">
                  <p:embed/>
                  <p:pic>
                    <p:nvPicPr>
                      <p:cNvPr id="0" name="图片 2055"/>
                      <p:cNvPicPr>
                        <a:picLocks noChangeAspect="1"/>
                      </p:cNvPicPr>
                      <p:nvPr/>
                    </p:nvPicPr>
                    <p:blipFill>
                      <a:blip r:embed="rId16"/>
                      <a:stretch>
                        <a:fillRect/>
                      </a:stretch>
                    </p:blipFill>
                    <p:spPr>
                      <a:xfrm>
                        <a:off x="3286116" y="4835545"/>
                        <a:ext cx="2171700" cy="1450975"/>
                      </a:xfrm>
                      <a:prstGeom prst="rect">
                        <a:avLst/>
                      </a:prstGeom>
                      <a:noFill/>
                      <a:ln w="9525">
                        <a:noFill/>
                      </a:ln>
                    </p:spPr>
                  </p:pic>
                </p:oleObj>
              </mc:Fallback>
            </mc:AlternateContent>
          </a:graphicData>
        </a:graphic>
      </p:graphicFrame>
      <p:sp>
        <p:nvSpPr>
          <p:cNvPr id="23" name="Rectangle 8"/>
          <p:cNvSpPr>
            <a:spLocks noChangeArrowheads="1"/>
          </p:cNvSpPr>
          <p:nvPr/>
        </p:nvSpPr>
        <p:spPr bwMode="auto">
          <a:xfrm>
            <a:off x="285720" y="4429132"/>
            <a:ext cx="14287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chemeClr val="tx1"/>
                </a:solidFill>
                <a:effectLst/>
                <a:latin typeface="Tahoma" panose="020B0604030504040204" pitchFamily="34" charset="0"/>
                <a:ea typeface="微软雅黑" panose="020B0503020204020204" charset="-122"/>
                <a:cs typeface="Tahoma" panose="020B0604030504040204" pitchFamily="34" charset="0"/>
              </a:rPr>
              <a:t>Other  Impurity</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57158" y="214290"/>
          <a:ext cx="4053536" cy="1714512"/>
        </p:xfrm>
        <a:graphic>
          <a:graphicData uri="http://schemas.openxmlformats.org/presentationml/2006/ole">
            <mc:AlternateContent xmlns:mc="http://schemas.openxmlformats.org/markup-compatibility/2006">
              <mc:Choice xmlns:v="urn:schemas-microsoft-com:vml" Requires="v">
                <p:oleObj spid="_x0000_s3073" name="CS ChemDraw Drawing" r:id="rId1" imgW="1989455" imgH="838835" progId="ChemDraw.Document.6.0">
                  <p:embed/>
                </p:oleObj>
              </mc:Choice>
              <mc:Fallback>
                <p:oleObj name="CS ChemDraw Drawing" r:id="rId1" imgW="1989455" imgH="838835" progId="ChemDraw.Document.6.0">
                  <p:embed/>
                  <p:pic>
                    <p:nvPicPr>
                      <p:cNvPr id="0" name="图片 3072"/>
                      <p:cNvPicPr>
                        <a:picLocks noChangeAspect="1"/>
                      </p:cNvPicPr>
                      <p:nvPr/>
                    </p:nvPicPr>
                    <p:blipFill>
                      <a:blip r:embed="rId2"/>
                      <a:stretch>
                        <a:fillRect/>
                      </a:stretch>
                    </p:blipFill>
                    <p:spPr>
                      <a:xfrm>
                        <a:off x="357158" y="214290"/>
                        <a:ext cx="4053536" cy="1714512"/>
                      </a:xfrm>
                      <a:prstGeom prst="rect">
                        <a:avLst/>
                      </a:prstGeom>
                      <a:noFill/>
                      <a:ln w="9525">
                        <a:noFill/>
                      </a:ln>
                    </p:spPr>
                  </p:pic>
                </p:oleObj>
              </mc:Fallback>
            </mc:AlternateContent>
          </a:graphicData>
        </a:graphic>
      </p:graphicFrame>
      <p:sp>
        <p:nvSpPr>
          <p:cNvPr id="4" name="椭圆 3"/>
          <p:cNvSpPr/>
          <p:nvPr/>
        </p:nvSpPr>
        <p:spPr>
          <a:xfrm rot="19300412">
            <a:off x="3946482" y="1155788"/>
            <a:ext cx="593255" cy="262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9500371">
            <a:off x="2677564" y="885667"/>
            <a:ext cx="428710" cy="255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9300412">
            <a:off x="1946217" y="1370103"/>
            <a:ext cx="593255" cy="262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5972218">
            <a:off x="1568384" y="959277"/>
            <a:ext cx="593255" cy="26235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9500371">
            <a:off x="3320506" y="671352"/>
            <a:ext cx="428710" cy="255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9500371">
            <a:off x="3391944" y="1242857"/>
            <a:ext cx="428710" cy="255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9500371">
            <a:off x="3459958" y="1388236"/>
            <a:ext cx="798052" cy="60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rot="5400000">
            <a:off x="2786844" y="1356504"/>
            <a:ext cx="427834"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图片 13"/>
          <p:cNvPicPr/>
          <p:nvPr/>
        </p:nvPicPr>
        <p:blipFill>
          <a:blip r:embed="rId3"/>
          <a:srcRect/>
          <a:stretch>
            <a:fillRect/>
          </a:stretch>
        </p:blipFill>
        <p:spPr bwMode="auto">
          <a:xfrm>
            <a:off x="214282" y="3428976"/>
            <a:ext cx="6215106" cy="2714668"/>
          </a:xfrm>
          <a:prstGeom prst="rect">
            <a:avLst/>
          </a:prstGeom>
          <a:noFill/>
          <a:ln w="9525">
            <a:noFill/>
            <a:miter lim="800000"/>
            <a:headEnd/>
            <a:tailEnd/>
          </a:ln>
        </p:spPr>
      </p:pic>
      <p:sp>
        <p:nvSpPr>
          <p:cNvPr id="15" name="TextBox 14"/>
          <p:cNvSpPr txBox="1"/>
          <p:nvPr/>
        </p:nvSpPr>
        <p:spPr>
          <a:xfrm>
            <a:off x="6572232" y="0"/>
            <a:ext cx="2571768" cy="369332"/>
          </a:xfrm>
          <a:prstGeom prst="rect">
            <a:avLst/>
          </a:prstGeom>
          <a:noFill/>
        </p:spPr>
        <p:txBody>
          <a:bodyPr wrap="square" rtlCol="0">
            <a:spAutoFit/>
          </a:bodyPr>
          <a:lstStyle/>
          <a:p>
            <a:r>
              <a:rPr lang="zh-CN" altLang="en-US" b="1" dirty="0" smtClean="0">
                <a:solidFill>
                  <a:schemeClr val="tx2">
                    <a:lumMod val="60000"/>
                    <a:lumOff val="40000"/>
                  </a:schemeClr>
                </a:solidFill>
              </a:rPr>
              <a:t>头孢地尼杂质谱的建立</a:t>
            </a:r>
            <a:endParaRPr lang="zh-CN" altLang="en-US" b="1" dirty="0">
              <a:solidFill>
                <a:schemeClr val="tx2">
                  <a:lumMod val="60000"/>
                  <a:lumOff val="40000"/>
                </a:schemeClr>
              </a:solidFill>
            </a:endParaRPr>
          </a:p>
        </p:txBody>
      </p:sp>
      <p:pic>
        <p:nvPicPr>
          <p:cNvPr id="32771" name="Picture 3"/>
          <p:cNvPicPr>
            <a:picLocks noChangeAspect="1" noChangeArrowheads="1"/>
          </p:cNvPicPr>
          <p:nvPr/>
        </p:nvPicPr>
        <p:blipFill>
          <a:blip r:embed="rId4"/>
          <a:srcRect/>
          <a:stretch>
            <a:fillRect/>
          </a:stretch>
        </p:blipFill>
        <p:spPr bwMode="auto">
          <a:xfrm>
            <a:off x="6429388" y="500042"/>
            <a:ext cx="2071702" cy="1334203"/>
          </a:xfrm>
          <a:prstGeom prst="rect">
            <a:avLst/>
          </a:prstGeom>
          <a:noFill/>
          <a:ln w="9525">
            <a:noFill/>
            <a:miter lim="800000"/>
            <a:headEnd/>
            <a:tailEnd/>
          </a:ln>
          <a:effectLst/>
        </p:spPr>
      </p:pic>
      <p:pic>
        <p:nvPicPr>
          <p:cNvPr id="32772" name="Picture 4"/>
          <p:cNvPicPr>
            <a:picLocks noChangeAspect="1" noChangeArrowheads="1"/>
          </p:cNvPicPr>
          <p:nvPr/>
        </p:nvPicPr>
        <p:blipFill>
          <a:blip r:embed="rId5"/>
          <a:srcRect/>
          <a:stretch>
            <a:fillRect/>
          </a:stretch>
        </p:blipFill>
        <p:spPr bwMode="auto">
          <a:xfrm>
            <a:off x="6419850" y="1857364"/>
            <a:ext cx="2308618" cy="1428760"/>
          </a:xfrm>
          <a:prstGeom prst="rect">
            <a:avLst/>
          </a:prstGeom>
          <a:noFill/>
          <a:ln w="9525">
            <a:noFill/>
            <a:miter lim="800000"/>
            <a:headEnd/>
            <a:tailEnd/>
          </a:ln>
          <a:effectLst/>
        </p:spPr>
      </p:pic>
      <p:pic>
        <p:nvPicPr>
          <p:cNvPr id="32773" name="Picture 5"/>
          <p:cNvPicPr>
            <a:picLocks noChangeAspect="1" noChangeArrowheads="1"/>
          </p:cNvPicPr>
          <p:nvPr/>
        </p:nvPicPr>
        <p:blipFill>
          <a:blip r:embed="rId6"/>
          <a:srcRect/>
          <a:stretch>
            <a:fillRect/>
          </a:stretch>
        </p:blipFill>
        <p:spPr bwMode="auto">
          <a:xfrm>
            <a:off x="6429388" y="3357562"/>
            <a:ext cx="2214578" cy="1570172"/>
          </a:xfrm>
          <a:prstGeom prst="rect">
            <a:avLst/>
          </a:prstGeom>
          <a:noFill/>
          <a:ln w="9525">
            <a:noFill/>
            <a:miter lim="800000"/>
            <a:headEnd/>
            <a:tailEnd/>
          </a:ln>
          <a:effectLst/>
        </p:spPr>
      </p:pic>
      <p:pic>
        <p:nvPicPr>
          <p:cNvPr id="32774" name="Picture 6"/>
          <p:cNvPicPr>
            <a:picLocks noChangeAspect="1" noChangeArrowheads="1"/>
          </p:cNvPicPr>
          <p:nvPr/>
        </p:nvPicPr>
        <p:blipFill>
          <a:blip r:embed="rId7"/>
          <a:srcRect/>
          <a:stretch>
            <a:fillRect/>
          </a:stretch>
        </p:blipFill>
        <p:spPr bwMode="auto">
          <a:xfrm>
            <a:off x="6434140" y="5028288"/>
            <a:ext cx="2281264" cy="1472546"/>
          </a:xfrm>
          <a:prstGeom prst="rect">
            <a:avLst/>
          </a:prstGeom>
          <a:noFill/>
          <a:ln w="9525">
            <a:noFill/>
            <a:miter lim="800000"/>
            <a:headEnd/>
            <a:tailEnd/>
          </a:ln>
          <a:effectLst/>
        </p:spPr>
      </p:pic>
      <p:sp>
        <p:nvSpPr>
          <p:cNvPr id="17" name="TextBox 16"/>
          <p:cNvSpPr txBox="1"/>
          <p:nvPr/>
        </p:nvSpPr>
        <p:spPr>
          <a:xfrm>
            <a:off x="5929322" y="928670"/>
            <a:ext cx="317716" cy="369332"/>
          </a:xfrm>
          <a:prstGeom prst="rect">
            <a:avLst/>
          </a:prstGeom>
          <a:noFill/>
        </p:spPr>
        <p:txBody>
          <a:bodyPr wrap="none" rtlCol="0">
            <a:spAutoFit/>
          </a:bodyPr>
          <a:lstStyle/>
          <a:p>
            <a:r>
              <a:rPr lang="en-US" altLang="zh-CN" dirty="0" smtClean="0"/>
              <a:t>A</a:t>
            </a:r>
            <a:endParaRPr lang="zh-CN" altLang="en-US" dirty="0"/>
          </a:p>
        </p:txBody>
      </p:sp>
      <p:sp>
        <p:nvSpPr>
          <p:cNvPr id="18" name="TextBox 17"/>
          <p:cNvSpPr txBox="1"/>
          <p:nvPr/>
        </p:nvSpPr>
        <p:spPr>
          <a:xfrm>
            <a:off x="5929322" y="2214554"/>
            <a:ext cx="317716" cy="369332"/>
          </a:xfrm>
          <a:prstGeom prst="rect">
            <a:avLst/>
          </a:prstGeom>
          <a:noFill/>
        </p:spPr>
        <p:txBody>
          <a:bodyPr wrap="none" rtlCol="0">
            <a:spAutoFit/>
          </a:bodyPr>
          <a:lstStyle/>
          <a:p>
            <a:r>
              <a:rPr lang="en-US" altLang="zh-CN" dirty="0" smtClean="0"/>
              <a:t>B</a:t>
            </a:r>
            <a:endParaRPr lang="zh-CN" altLang="en-US" dirty="0"/>
          </a:p>
        </p:txBody>
      </p:sp>
      <p:sp>
        <p:nvSpPr>
          <p:cNvPr id="19" name="TextBox 18"/>
          <p:cNvSpPr txBox="1"/>
          <p:nvPr/>
        </p:nvSpPr>
        <p:spPr>
          <a:xfrm>
            <a:off x="6000760" y="3786190"/>
            <a:ext cx="336952" cy="369332"/>
          </a:xfrm>
          <a:prstGeom prst="rect">
            <a:avLst/>
          </a:prstGeom>
          <a:noFill/>
        </p:spPr>
        <p:txBody>
          <a:bodyPr wrap="none" rtlCol="0">
            <a:spAutoFit/>
          </a:bodyPr>
          <a:lstStyle/>
          <a:p>
            <a:r>
              <a:rPr lang="en-US" altLang="zh-CN" dirty="0" smtClean="0"/>
              <a:t>O</a:t>
            </a:r>
            <a:endParaRPr lang="zh-CN" altLang="en-US" dirty="0"/>
          </a:p>
        </p:txBody>
      </p:sp>
      <p:sp>
        <p:nvSpPr>
          <p:cNvPr id="20" name="TextBox 19"/>
          <p:cNvSpPr txBox="1"/>
          <p:nvPr/>
        </p:nvSpPr>
        <p:spPr>
          <a:xfrm>
            <a:off x="6072198" y="5143512"/>
            <a:ext cx="296876" cy="369332"/>
          </a:xfrm>
          <a:prstGeom prst="rect">
            <a:avLst/>
          </a:prstGeom>
          <a:noFill/>
        </p:spPr>
        <p:txBody>
          <a:bodyPr wrap="none" rtlCol="0">
            <a:spAutoFit/>
          </a:bodyPr>
          <a:lstStyle/>
          <a:p>
            <a:r>
              <a:rPr lang="en-US" altLang="zh-CN" dirty="0" smtClean="0"/>
              <a:t>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Bottom)">
                                      <p:cBhvr>
                                        <p:cTn id="24" dur="500"/>
                                        <p:tgtEl>
                                          <p:spTgt spid="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Bottom)">
                                      <p:cBhvr>
                                        <p:cTn id="30" dur="500"/>
                                        <p:tgtEl>
                                          <p:spTgt spid="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Bottom)">
                                      <p:cBhvr>
                                        <p:cTn id="33" dur="500"/>
                                        <p:tgtEl>
                                          <p:spTgt spid="10"/>
                                        </p:tgtEl>
                                      </p:cBhvr>
                                    </p:animEffect>
                                  </p:childTnLst>
                                </p:cTn>
                              </p:par>
                              <p:par>
                                <p:cTn id="34" presetID="1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Bottom)">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lide(fromBottom)">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771"/>
                                        </p:tgtEl>
                                        <p:attrNameLst>
                                          <p:attrName>style.visibility</p:attrName>
                                        </p:attrNameLst>
                                      </p:cBhvr>
                                      <p:to>
                                        <p:strVal val="visible"/>
                                      </p:to>
                                    </p:set>
                                    <p:anim calcmode="lin" valueType="num">
                                      <p:cBhvr additive="base">
                                        <p:cTn id="46" dur="500" fill="hold"/>
                                        <p:tgtEl>
                                          <p:spTgt spid="32771"/>
                                        </p:tgtEl>
                                        <p:attrNameLst>
                                          <p:attrName>ppt_x</p:attrName>
                                        </p:attrNameLst>
                                      </p:cBhvr>
                                      <p:tavLst>
                                        <p:tav tm="0">
                                          <p:val>
                                            <p:strVal val="#ppt_x"/>
                                          </p:val>
                                        </p:tav>
                                        <p:tav tm="100000">
                                          <p:val>
                                            <p:strVal val="#ppt_x"/>
                                          </p:val>
                                        </p:tav>
                                      </p:tavLst>
                                    </p:anim>
                                    <p:anim calcmode="lin" valueType="num">
                                      <p:cBhvr additive="base">
                                        <p:cTn id="47" dur="500" fill="hold"/>
                                        <p:tgtEl>
                                          <p:spTgt spid="3277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2772"/>
                                        </p:tgtEl>
                                        <p:attrNameLst>
                                          <p:attrName>style.visibility</p:attrName>
                                        </p:attrNameLst>
                                      </p:cBhvr>
                                      <p:to>
                                        <p:strVal val="visible"/>
                                      </p:to>
                                    </p:set>
                                    <p:anim calcmode="lin" valueType="num">
                                      <p:cBhvr additive="base">
                                        <p:cTn id="50" dur="500" fill="hold"/>
                                        <p:tgtEl>
                                          <p:spTgt spid="32772"/>
                                        </p:tgtEl>
                                        <p:attrNameLst>
                                          <p:attrName>ppt_x</p:attrName>
                                        </p:attrNameLst>
                                      </p:cBhvr>
                                      <p:tavLst>
                                        <p:tav tm="0">
                                          <p:val>
                                            <p:strVal val="#ppt_x"/>
                                          </p:val>
                                        </p:tav>
                                        <p:tav tm="100000">
                                          <p:val>
                                            <p:strVal val="#ppt_x"/>
                                          </p:val>
                                        </p:tav>
                                      </p:tavLst>
                                    </p:anim>
                                    <p:anim calcmode="lin" valueType="num">
                                      <p:cBhvr additive="base">
                                        <p:cTn id="51" dur="500" fill="hold"/>
                                        <p:tgtEl>
                                          <p:spTgt spid="32772"/>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2773"/>
                                        </p:tgtEl>
                                        <p:attrNameLst>
                                          <p:attrName>style.visibility</p:attrName>
                                        </p:attrNameLst>
                                      </p:cBhvr>
                                      <p:to>
                                        <p:strVal val="visible"/>
                                      </p:to>
                                    </p:set>
                                    <p:anim calcmode="lin" valueType="num">
                                      <p:cBhvr additive="base">
                                        <p:cTn id="54" dur="500" fill="hold"/>
                                        <p:tgtEl>
                                          <p:spTgt spid="32773"/>
                                        </p:tgtEl>
                                        <p:attrNameLst>
                                          <p:attrName>ppt_x</p:attrName>
                                        </p:attrNameLst>
                                      </p:cBhvr>
                                      <p:tavLst>
                                        <p:tav tm="0">
                                          <p:val>
                                            <p:strVal val="#ppt_x"/>
                                          </p:val>
                                        </p:tav>
                                        <p:tav tm="100000">
                                          <p:val>
                                            <p:strVal val="#ppt_x"/>
                                          </p:val>
                                        </p:tav>
                                      </p:tavLst>
                                    </p:anim>
                                    <p:anim calcmode="lin" valueType="num">
                                      <p:cBhvr additive="base">
                                        <p:cTn id="55" dur="500" fill="hold"/>
                                        <p:tgtEl>
                                          <p:spTgt spid="3277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2774"/>
                                        </p:tgtEl>
                                        <p:attrNameLst>
                                          <p:attrName>style.visibility</p:attrName>
                                        </p:attrNameLst>
                                      </p:cBhvr>
                                      <p:to>
                                        <p:strVal val="visible"/>
                                      </p:to>
                                    </p:set>
                                    <p:anim calcmode="lin" valueType="num">
                                      <p:cBhvr additive="base">
                                        <p:cTn id="58" dur="500" fill="hold"/>
                                        <p:tgtEl>
                                          <p:spTgt spid="32774"/>
                                        </p:tgtEl>
                                        <p:attrNameLst>
                                          <p:attrName>ppt_x</p:attrName>
                                        </p:attrNameLst>
                                      </p:cBhvr>
                                      <p:tavLst>
                                        <p:tav tm="0">
                                          <p:val>
                                            <p:strVal val="#ppt_x"/>
                                          </p:val>
                                        </p:tav>
                                        <p:tav tm="100000">
                                          <p:val>
                                            <p:strVal val="#ppt_x"/>
                                          </p:val>
                                        </p:tav>
                                      </p:tavLst>
                                    </p:anim>
                                    <p:anim calcmode="lin" valueType="num">
                                      <p:cBhvr additive="base">
                                        <p:cTn id="59" dur="500" fill="hold"/>
                                        <p:tgtEl>
                                          <p:spTgt spid="3277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8686800" cy="654032"/>
          </a:xfrm>
        </p:spPr>
        <p:txBody>
          <a:bodyPr>
            <a:normAutofit/>
          </a:bodyPr>
          <a:lstStyle/>
          <a:p>
            <a:pPr algn="l"/>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en-US" altLang="zh-CN" sz="2000" dirty="0" smtClean="0">
                <a:solidFill>
                  <a:schemeClr val="accent1">
                    <a:lumMod val="75000"/>
                  </a:schemeClr>
                </a:solidFill>
              </a:rPr>
              <a:t>API</a:t>
            </a:r>
            <a:r>
              <a:rPr lang="zh-CN" altLang="en-US" sz="2000" dirty="0" smtClean="0">
                <a:solidFill>
                  <a:schemeClr val="accent1">
                    <a:lumMod val="75000"/>
                  </a:schemeClr>
                </a:solidFill>
              </a:rPr>
              <a:t>晶型的重要性</a:t>
            </a:r>
            <a:endParaRPr lang="zh-CN" altLang="en-US" sz="2000" dirty="0">
              <a:solidFill>
                <a:schemeClr val="accent1">
                  <a:lumMod val="75000"/>
                </a:schemeClr>
              </a:solidFill>
            </a:endParaRPr>
          </a:p>
        </p:txBody>
      </p:sp>
      <p:pic>
        <p:nvPicPr>
          <p:cNvPr id="63490" name="Picture 2"/>
          <p:cNvPicPr>
            <a:picLocks noChangeAspect="1" noChangeArrowheads="1"/>
          </p:cNvPicPr>
          <p:nvPr/>
        </p:nvPicPr>
        <p:blipFill>
          <a:blip r:embed="rId1"/>
          <a:srcRect/>
          <a:stretch>
            <a:fillRect/>
          </a:stretch>
        </p:blipFill>
        <p:spPr bwMode="auto">
          <a:xfrm>
            <a:off x="857224" y="928670"/>
            <a:ext cx="7286676" cy="5151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857233"/>
            <a:ext cx="8229600" cy="2643205"/>
          </a:xfrm>
        </p:spPr>
        <p:txBody>
          <a:bodyPr>
            <a:normAutofit lnSpcReduction="10000"/>
          </a:bodyPr>
          <a:lstStyle/>
          <a:p>
            <a:pPr>
              <a:lnSpc>
                <a:spcPct val="150000"/>
              </a:lnSpc>
              <a:buNone/>
            </a:pPr>
            <a:r>
              <a:rPr lang="zh-CN" altLang="en-US" dirty="0" smtClean="0">
                <a:latin typeface="隶书" panose="02010509060101010101" pitchFamily="49" charset="-122"/>
                <a:ea typeface="隶书" panose="02010509060101010101" pitchFamily="49" charset="-122"/>
              </a:rPr>
              <a:t>     </a:t>
            </a:r>
            <a:r>
              <a:rPr lang="zh-CN" altLang="en-US" sz="2000" dirty="0" smtClean="0">
                <a:latin typeface="+mn-ea"/>
              </a:rPr>
              <a:t>蛋白酯酶抑制剂利托那韦在上市两年后才发现在制剂过程中介稳的</a:t>
            </a:r>
            <a:r>
              <a:rPr lang="en-US" altLang="zh-CN" sz="2000" dirty="0" smtClean="0">
                <a:latin typeface="+mn-ea"/>
              </a:rPr>
              <a:t>Ⅰ</a:t>
            </a:r>
            <a:r>
              <a:rPr lang="zh-CN" altLang="en-US" sz="2000" dirty="0" smtClean="0">
                <a:latin typeface="+mn-ea"/>
              </a:rPr>
              <a:t>晶型沉淀出更稳定的</a:t>
            </a:r>
            <a:r>
              <a:rPr lang="en-US" altLang="zh-CN" sz="2000" dirty="0" smtClean="0">
                <a:latin typeface="+mn-ea"/>
              </a:rPr>
              <a:t>Ⅱ</a:t>
            </a:r>
            <a:r>
              <a:rPr lang="zh-CN" altLang="en-US" sz="2000" dirty="0" smtClean="0">
                <a:latin typeface="+mn-ea"/>
              </a:rPr>
              <a:t>晶型，制剂的溶出速率和生物利用度存在显著差异，致使这种已经上市的药品不得不撤出市场。</a:t>
            </a:r>
            <a:endParaRPr lang="en-US" altLang="zh-CN" sz="2000" dirty="0" smtClean="0">
              <a:latin typeface="+mn-ea"/>
            </a:endParaRPr>
          </a:p>
          <a:p>
            <a:pPr>
              <a:lnSpc>
                <a:spcPct val="150000"/>
              </a:lnSpc>
              <a:buNone/>
            </a:pPr>
            <a:r>
              <a:rPr lang="en-US" altLang="zh-CN" sz="2000" dirty="0" smtClean="0">
                <a:latin typeface="+mn-ea"/>
              </a:rPr>
              <a:t>        </a:t>
            </a:r>
            <a:r>
              <a:rPr lang="zh-CN" altLang="en-US" sz="2000" dirty="0" smtClean="0">
                <a:latin typeface="+mn-ea"/>
              </a:rPr>
              <a:t>药物结晶过程大多数情况首先析出的不是</a:t>
            </a:r>
            <a:r>
              <a:rPr lang="zh-CN" altLang="en-US" sz="2000" b="1" dirty="0" smtClean="0">
                <a:solidFill>
                  <a:srgbClr val="FF0000"/>
                </a:solidFill>
                <a:latin typeface="+mn-ea"/>
              </a:rPr>
              <a:t>稳定晶型</a:t>
            </a:r>
            <a:r>
              <a:rPr lang="zh-CN" altLang="en-US" sz="2000" dirty="0" smtClean="0">
                <a:latin typeface="+mn-ea"/>
              </a:rPr>
              <a:t>，而是</a:t>
            </a:r>
            <a:r>
              <a:rPr lang="zh-CN" altLang="en-US" sz="2000" b="1" dirty="0" smtClean="0">
                <a:solidFill>
                  <a:srgbClr val="FF0000"/>
                </a:solidFill>
                <a:latin typeface="+mn-ea"/>
              </a:rPr>
              <a:t>介稳晶型</a:t>
            </a:r>
            <a:r>
              <a:rPr lang="zh-CN" altLang="en-US" sz="2000" dirty="0" smtClean="0">
                <a:latin typeface="+mn-ea"/>
              </a:rPr>
              <a:t>，但是药物开发往往需要得到稳定晶型；</a:t>
            </a:r>
            <a:endParaRPr lang="zh-CN" altLang="en-US" dirty="0"/>
          </a:p>
        </p:txBody>
      </p:sp>
      <p:sp>
        <p:nvSpPr>
          <p:cNvPr id="4" name="标题 1"/>
          <p:cNvSpPr>
            <a:spLocks noGrp="1"/>
          </p:cNvSpPr>
          <p:nvPr>
            <p:ph type="title"/>
          </p:nvPr>
        </p:nvSpPr>
        <p:spPr>
          <a:xfrm>
            <a:off x="0" y="0"/>
            <a:ext cx="7072330" cy="571480"/>
          </a:xfrm>
        </p:spPr>
        <p:txBody>
          <a:bodyPr>
            <a:normAutofit/>
          </a:bodyPr>
          <a:lstStyle/>
          <a:p>
            <a:pPr algn="l"/>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en-US" altLang="zh-CN" sz="2000" dirty="0" smtClean="0">
                <a:solidFill>
                  <a:schemeClr val="accent1">
                    <a:lumMod val="75000"/>
                  </a:schemeClr>
                </a:solidFill>
              </a:rPr>
              <a:t>API</a:t>
            </a:r>
            <a:r>
              <a:rPr lang="zh-CN" altLang="en-US" sz="2000" dirty="0" smtClean="0">
                <a:solidFill>
                  <a:schemeClr val="accent1">
                    <a:lumMod val="75000"/>
                  </a:schemeClr>
                </a:solidFill>
              </a:rPr>
              <a:t>晶型的重要性</a:t>
            </a:r>
            <a:endParaRPr lang="zh-CN" altLang="en-US" sz="2000" dirty="0">
              <a:solidFill>
                <a:schemeClr val="accent1">
                  <a:lumMod val="75000"/>
                </a:schemeClr>
              </a:solidFill>
            </a:endParaRPr>
          </a:p>
        </p:txBody>
      </p:sp>
      <p:sp>
        <p:nvSpPr>
          <p:cNvPr id="5" name="TextBox 4"/>
          <p:cNvSpPr txBox="1"/>
          <p:nvPr/>
        </p:nvSpPr>
        <p:spPr>
          <a:xfrm>
            <a:off x="785786" y="3571876"/>
            <a:ext cx="7715304" cy="1338828"/>
          </a:xfrm>
          <a:prstGeom prst="rect">
            <a:avLst/>
          </a:prstGeom>
          <a:noFill/>
        </p:spPr>
        <p:txBody>
          <a:bodyPr wrap="square" rtlCol="0">
            <a:spAutoFit/>
          </a:bodyPr>
          <a:lstStyle/>
          <a:p>
            <a:pPr>
              <a:lnSpc>
                <a:spcPct val="150000"/>
              </a:lnSpc>
            </a:pPr>
            <a:r>
              <a:rPr lang="zh-CN" altLang="en-US" dirty="0" smtClean="0">
                <a:latin typeface="+mn-ea"/>
              </a:rPr>
              <a:t>    </a:t>
            </a:r>
            <a:r>
              <a:rPr lang="zh-CN" altLang="en-US" b="1" dirty="0" smtClean="0">
                <a:latin typeface="+mn-ea"/>
              </a:rPr>
              <a:t>但有</a:t>
            </a:r>
            <a:r>
              <a:rPr lang="zh-CN" altLang="en-US" dirty="0" smtClean="0">
                <a:latin typeface="+mn-ea"/>
              </a:rPr>
              <a:t>时候为了获得高溶解度、快速的溶解速度和高的生物利用度，或者突破原研专利的限制，也需要制备介稳晶型，因此需要研究如何阻止或者延缓介稳晶型向稳定晶型的转化。</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zh-CN" dirty="0">
                <a:ea typeface="宋体" panose="02010600030101010101" pitchFamily="2" charset="-122"/>
              </a:rPr>
              <a:t>Contents</a:t>
            </a:r>
            <a:endParaRPr lang="en-US" altLang="zh-CN" dirty="0">
              <a:solidFill>
                <a:schemeClr val="accent1"/>
              </a:solidFill>
              <a:ea typeface="宋体" panose="02010600030101010101" pitchFamily="2" charset="-122"/>
            </a:endParaRPr>
          </a:p>
        </p:txBody>
      </p:sp>
      <p:sp>
        <p:nvSpPr>
          <p:cNvPr id="87043" name="Text Box 3"/>
          <p:cNvSpPr txBox="1">
            <a:spLocks noChangeArrowheads="1"/>
          </p:cNvSpPr>
          <p:nvPr/>
        </p:nvSpPr>
        <p:spPr bwMode="auto">
          <a:xfrm>
            <a:off x="1660525" y="722313"/>
            <a:ext cx="184150" cy="366712"/>
          </a:xfrm>
          <a:prstGeom prst="rect">
            <a:avLst/>
          </a:prstGeom>
          <a:noFill/>
          <a:ln w="9525">
            <a:noFill/>
            <a:miter lim="800000"/>
          </a:ln>
          <a:effectLst/>
        </p:spPr>
        <p:txBody>
          <a:bodyPr wrap="none">
            <a:spAutoFit/>
          </a:bodyPr>
          <a:lstStyle/>
          <a:p>
            <a:endParaRPr lang="zh-CN" altLang="zh-CN"/>
          </a:p>
        </p:txBody>
      </p:sp>
      <p:grpSp>
        <p:nvGrpSpPr>
          <p:cNvPr id="2" name="Group 46"/>
          <p:cNvGrpSpPr/>
          <p:nvPr/>
        </p:nvGrpSpPr>
        <p:grpSpPr bwMode="auto">
          <a:xfrm>
            <a:off x="2133600" y="1428736"/>
            <a:ext cx="5438796" cy="1166810"/>
            <a:chOff x="1296" y="1824"/>
            <a:chExt cx="2976" cy="432"/>
          </a:xfrm>
        </p:grpSpPr>
        <p:sp>
          <p:nvSpPr>
            <p:cNvPr id="8708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p:spPr>
          <p:txBody>
            <a:bodyPr wrap="none" anchor="ctr"/>
            <a:lstStyle/>
            <a:p>
              <a:endParaRPr lang="zh-CN" altLang="en-US"/>
            </a:p>
          </p:txBody>
        </p:sp>
        <p:sp>
          <p:nvSpPr>
            <p:cNvPr id="87088"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ln>
            <a:effectLst/>
          </p:spPr>
          <p:txBody>
            <a:bodyPr wrap="none" anchor="ctr"/>
            <a:lstStyle/>
            <a:p>
              <a:endParaRPr lang="zh-CN" altLang="en-US"/>
            </a:p>
          </p:txBody>
        </p:sp>
        <p:sp>
          <p:nvSpPr>
            <p:cNvPr id="87089" name="Text Box 49"/>
            <p:cNvSpPr txBox="1">
              <a:spLocks noChangeArrowheads="1"/>
            </p:cNvSpPr>
            <p:nvPr/>
          </p:nvSpPr>
          <p:spPr bwMode="gray">
            <a:xfrm>
              <a:off x="1680" y="1934"/>
              <a:ext cx="2160" cy="171"/>
            </a:xfrm>
            <a:prstGeom prst="rect">
              <a:avLst/>
            </a:prstGeom>
            <a:noFill/>
            <a:ln w="9525" algn="ctr">
              <a:noFill/>
              <a:miter lim="800000"/>
            </a:ln>
            <a:effectLst/>
          </p:spPr>
          <p:txBody>
            <a:bodyPr>
              <a:spAutoFit/>
            </a:bodyPr>
            <a:lstStyle/>
            <a:p>
              <a:pPr algn="ctr" eaLnBrk="0" hangingPunct="0"/>
              <a:r>
                <a:rPr lang="zh-CN" altLang="en-US" sz="2400" b="1" dirty="0" smtClean="0">
                  <a:solidFill>
                    <a:srgbClr val="000000"/>
                  </a:solidFill>
                  <a:ea typeface="宋体" panose="02010600030101010101" pitchFamily="2" charset="-122"/>
                </a:rPr>
                <a:t>一致性评价概述</a:t>
              </a:r>
              <a:endParaRPr lang="en-US" altLang="zh-CN" sz="2400" b="1" dirty="0">
                <a:solidFill>
                  <a:srgbClr val="000000"/>
                </a:solidFill>
                <a:ea typeface="宋体" panose="02010600030101010101" pitchFamily="2" charset="-122"/>
              </a:endParaRPr>
            </a:p>
          </p:txBody>
        </p:sp>
        <p:sp>
          <p:nvSpPr>
            <p:cNvPr id="87090" name="Text Box 50"/>
            <p:cNvSpPr txBox="1">
              <a:spLocks noChangeArrowheads="1"/>
            </p:cNvSpPr>
            <p:nvPr/>
          </p:nvSpPr>
          <p:spPr bwMode="gray">
            <a:xfrm>
              <a:off x="1393" y="1933"/>
              <a:ext cx="223" cy="288"/>
            </a:xfrm>
            <a:prstGeom prst="rect">
              <a:avLst/>
            </a:prstGeom>
            <a:noFill/>
            <a:ln w="9525" algn="ctr">
              <a:noFill/>
              <a:miter lim="800000"/>
            </a:ln>
            <a:effectLst/>
          </p:spPr>
          <p:txBody>
            <a:bodyPr wrap="none">
              <a:spAutoFit/>
            </a:bodyPr>
            <a:lstStyle/>
            <a:p>
              <a:pPr algn="ctr" eaLnBrk="0" hangingPunct="0"/>
              <a:r>
                <a:rPr lang="en-US" altLang="zh-CN" sz="2400" dirty="0">
                  <a:solidFill>
                    <a:schemeClr val="bg1"/>
                  </a:solidFill>
                  <a:ea typeface="宋体" panose="02010600030101010101" pitchFamily="2" charset="-122"/>
                </a:rPr>
                <a:t>1</a:t>
              </a:r>
              <a:endParaRPr lang="en-US" altLang="zh-CN" sz="2400" dirty="0">
                <a:solidFill>
                  <a:schemeClr val="bg1"/>
                </a:solidFill>
                <a:ea typeface="宋体" panose="02010600030101010101" pitchFamily="2" charset="-122"/>
              </a:endParaRPr>
            </a:p>
          </p:txBody>
        </p:sp>
      </p:grpSp>
      <p:grpSp>
        <p:nvGrpSpPr>
          <p:cNvPr id="3" name="Group 51"/>
          <p:cNvGrpSpPr/>
          <p:nvPr/>
        </p:nvGrpSpPr>
        <p:grpSpPr bwMode="auto">
          <a:xfrm>
            <a:off x="2133600" y="2643182"/>
            <a:ext cx="5438796" cy="1114428"/>
            <a:chOff x="1296" y="1824"/>
            <a:chExt cx="2976" cy="432"/>
          </a:xfrm>
        </p:grpSpPr>
        <p:sp>
          <p:nvSpPr>
            <p:cNvPr id="87092"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ln>
            <a:effectLst/>
          </p:spPr>
          <p:txBody>
            <a:bodyPr wrap="none" anchor="ctr"/>
            <a:lstStyle/>
            <a:p>
              <a:endParaRPr lang="zh-CN" altLang="en-US"/>
            </a:p>
          </p:txBody>
        </p:sp>
        <p:sp>
          <p:nvSpPr>
            <p:cNvPr id="87093"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ln>
            <a:effectLst/>
          </p:spPr>
          <p:txBody>
            <a:bodyPr wrap="none" anchor="ctr"/>
            <a:lstStyle/>
            <a:p>
              <a:endParaRPr lang="zh-CN" altLang="en-US"/>
            </a:p>
          </p:txBody>
        </p:sp>
        <p:sp>
          <p:nvSpPr>
            <p:cNvPr id="87094" name="Text Box 54"/>
            <p:cNvSpPr txBox="1">
              <a:spLocks noChangeArrowheads="1"/>
            </p:cNvSpPr>
            <p:nvPr/>
          </p:nvSpPr>
          <p:spPr bwMode="gray">
            <a:xfrm>
              <a:off x="1680" y="1934"/>
              <a:ext cx="2514" cy="179"/>
            </a:xfrm>
            <a:prstGeom prst="rect">
              <a:avLst/>
            </a:prstGeom>
            <a:noFill/>
            <a:ln w="9525" algn="ctr">
              <a:noFill/>
              <a:miter lim="800000"/>
            </a:ln>
            <a:effectLst/>
          </p:spPr>
          <p:txBody>
            <a:bodyPr wrap="square">
              <a:spAutoFit/>
            </a:bodyPr>
            <a:lstStyle/>
            <a:p>
              <a:pPr algn="ctr" eaLnBrk="0" hangingPunct="0"/>
              <a:r>
                <a:rPr lang="zh-CN" altLang="en-US" sz="2400" b="1" dirty="0" smtClean="0"/>
                <a:t>药物制剂中</a:t>
              </a:r>
              <a:r>
                <a:rPr lang="en-US" sz="2400" b="1" dirty="0" smtClean="0"/>
                <a:t>API</a:t>
              </a:r>
              <a:r>
                <a:rPr lang="zh-CN" altLang="en-US" sz="2400" b="1" dirty="0" smtClean="0"/>
                <a:t>的关键质量属性</a:t>
              </a:r>
              <a:endParaRPr lang="en-US" altLang="zh-CN" sz="2400" b="1" dirty="0">
                <a:solidFill>
                  <a:srgbClr val="000000"/>
                </a:solidFill>
                <a:ea typeface="宋体" panose="02010600030101010101" pitchFamily="2" charset="-122"/>
              </a:endParaRPr>
            </a:p>
          </p:txBody>
        </p:sp>
        <p:sp>
          <p:nvSpPr>
            <p:cNvPr id="87095" name="Text Box 55"/>
            <p:cNvSpPr txBox="1">
              <a:spLocks noChangeArrowheads="1"/>
            </p:cNvSpPr>
            <p:nvPr/>
          </p:nvSpPr>
          <p:spPr bwMode="gray">
            <a:xfrm>
              <a:off x="1393" y="1951"/>
              <a:ext cx="223" cy="288"/>
            </a:xfrm>
            <a:prstGeom prst="rect">
              <a:avLst/>
            </a:prstGeom>
            <a:noFill/>
            <a:ln w="9525" algn="ctr">
              <a:noFill/>
              <a:miter lim="800000"/>
            </a:ln>
            <a:effectLst/>
          </p:spPr>
          <p:txBody>
            <a:bodyPr wrap="none">
              <a:spAutoFit/>
            </a:bodyPr>
            <a:lstStyle/>
            <a:p>
              <a:pPr algn="ctr" eaLnBrk="0" hangingPunct="0"/>
              <a:r>
                <a:rPr lang="en-US" altLang="zh-CN" sz="2400" dirty="0">
                  <a:solidFill>
                    <a:schemeClr val="bg1"/>
                  </a:solidFill>
                  <a:ea typeface="宋体" panose="02010600030101010101" pitchFamily="2" charset="-122"/>
                </a:rPr>
                <a:t>2</a:t>
              </a:r>
              <a:endParaRPr lang="en-US" altLang="zh-CN" sz="2400" dirty="0">
                <a:solidFill>
                  <a:schemeClr val="bg1"/>
                </a:solidFill>
                <a:ea typeface="宋体" panose="02010600030101010101" pitchFamily="2" charset="-122"/>
              </a:endParaRPr>
            </a:p>
          </p:txBody>
        </p:sp>
      </p:grpSp>
      <p:grpSp>
        <p:nvGrpSpPr>
          <p:cNvPr id="4" name="Group 56"/>
          <p:cNvGrpSpPr/>
          <p:nvPr/>
        </p:nvGrpSpPr>
        <p:grpSpPr bwMode="auto">
          <a:xfrm>
            <a:off x="2133600" y="3786190"/>
            <a:ext cx="5438796" cy="1204922"/>
            <a:chOff x="1296" y="1824"/>
            <a:chExt cx="2976" cy="432"/>
          </a:xfrm>
        </p:grpSpPr>
        <p:sp>
          <p:nvSpPr>
            <p:cNvPr id="87097" name="AutoShape 57"/>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ln>
            <a:effectLst/>
          </p:spPr>
          <p:txBody>
            <a:bodyPr wrap="none" anchor="ctr"/>
            <a:lstStyle/>
            <a:p>
              <a:endParaRPr lang="zh-CN" altLang="en-US"/>
            </a:p>
          </p:txBody>
        </p:sp>
        <p:sp>
          <p:nvSpPr>
            <p:cNvPr id="87098"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ln>
            <a:effectLst/>
          </p:spPr>
          <p:txBody>
            <a:bodyPr wrap="none" anchor="ctr"/>
            <a:lstStyle/>
            <a:p>
              <a:endParaRPr lang="zh-CN" altLang="en-US"/>
            </a:p>
          </p:txBody>
        </p:sp>
        <p:sp>
          <p:nvSpPr>
            <p:cNvPr id="87099" name="Text Box 59"/>
            <p:cNvSpPr txBox="1">
              <a:spLocks noChangeArrowheads="1"/>
            </p:cNvSpPr>
            <p:nvPr/>
          </p:nvSpPr>
          <p:spPr bwMode="gray">
            <a:xfrm>
              <a:off x="1680" y="1934"/>
              <a:ext cx="2514" cy="166"/>
            </a:xfrm>
            <a:prstGeom prst="rect">
              <a:avLst/>
            </a:prstGeom>
            <a:noFill/>
            <a:ln w="9525" algn="ctr">
              <a:noFill/>
              <a:miter lim="800000"/>
            </a:ln>
            <a:effectLst/>
          </p:spPr>
          <p:txBody>
            <a:bodyPr wrap="square">
              <a:spAutoFit/>
            </a:bodyPr>
            <a:lstStyle/>
            <a:p>
              <a:pPr algn="ctr" eaLnBrk="0" hangingPunct="0"/>
              <a:r>
                <a:rPr lang="en-US" altLang="zh-CN" sz="2400" b="1" dirty="0" smtClean="0">
                  <a:solidFill>
                    <a:srgbClr val="000000"/>
                  </a:solidFill>
                  <a:ea typeface="宋体" panose="02010600030101010101" pitchFamily="2" charset="-122"/>
                </a:rPr>
                <a:t>API</a:t>
              </a:r>
              <a:r>
                <a:rPr lang="zh-CN" altLang="en-US" sz="2400" b="1" dirty="0" smtClean="0">
                  <a:solidFill>
                    <a:srgbClr val="000000"/>
                  </a:solidFill>
                  <a:ea typeface="宋体" panose="02010600030101010101" pitchFamily="2" charset="-122"/>
                </a:rPr>
                <a:t>关键质量属性之杂质谱的建立</a:t>
              </a:r>
              <a:endParaRPr lang="en-US" altLang="zh-CN" sz="2400" b="1" dirty="0">
                <a:solidFill>
                  <a:srgbClr val="000000"/>
                </a:solidFill>
                <a:ea typeface="宋体" panose="02010600030101010101" pitchFamily="2" charset="-122"/>
              </a:endParaRPr>
            </a:p>
          </p:txBody>
        </p:sp>
        <p:sp>
          <p:nvSpPr>
            <p:cNvPr id="87100" name="Text Box 60"/>
            <p:cNvSpPr txBox="1">
              <a:spLocks noChangeArrowheads="1"/>
            </p:cNvSpPr>
            <p:nvPr/>
          </p:nvSpPr>
          <p:spPr bwMode="gray">
            <a:xfrm>
              <a:off x="1393" y="1946"/>
              <a:ext cx="223" cy="288"/>
            </a:xfrm>
            <a:prstGeom prst="rect">
              <a:avLst/>
            </a:prstGeom>
            <a:noFill/>
            <a:ln w="9525" algn="ctr">
              <a:noFill/>
              <a:miter lim="800000"/>
            </a:ln>
            <a:effectLst/>
          </p:spPr>
          <p:txBody>
            <a:bodyPr wrap="none">
              <a:spAutoFit/>
            </a:bodyPr>
            <a:lstStyle/>
            <a:p>
              <a:pPr algn="ctr" eaLnBrk="0" hangingPunct="0"/>
              <a:r>
                <a:rPr lang="en-US" altLang="zh-CN" sz="2400" dirty="0">
                  <a:solidFill>
                    <a:schemeClr val="bg1"/>
                  </a:solidFill>
                  <a:ea typeface="宋体" panose="02010600030101010101" pitchFamily="2" charset="-122"/>
                </a:rPr>
                <a:t>3</a:t>
              </a:r>
              <a:endParaRPr lang="en-US" altLang="zh-CN" sz="2400" dirty="0">
                <a:solidFill>
                  <a:schemeClr val="bg1"/>
                </a:solidFill>
                <a:ea typeface="宋体" panose="02010600030101010101" pitchFamily="2" charset="-122"/>
              </a:endParaRPr>
            </a:p>
          </p:txBody>
        </p:sp>
      </p:grpSp>
      <p:grpSp>
        <p:nvGrpSpPr>
          <p:cNvPr id="5" name="Group 61"/>
          <p:cNvGrpSpPr/>
          <p:nvPr/>
        </p:nvGrpSpPr>
        <p:grpSpPr bwMode="auto">
          <a:xfrm>
            <a:off x="2133600" y="4995866"/>
            <a:ext cx="5438796" cy="1219216"/>
            <a:chOff x="1296" y="1824"/>
            <a:chExt cx="2976" cy="432"/>
          </a:xfrm>
        </p:grpSpPr>
        <p:sp>
          <p:nvSpPr>
            <p:cNvPr id="87102"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ln>
            <a:effectLst/>
          </p:spPr>
          <p:txBody>
            <a:bodyPr wrap="none" anchor="ctr"/>
            <a:lstStyle/>
            <a:p>
              <a:endParaRPr lang="zh-CN" altLang="en-US"/>
            </a:p>
          </p:txBody>
        </p:sp>
        <p:sp>
          <p:nvSpPr>
            <p:cNvPr id="87103"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ln>
            <a:effectLst/>
          </p:spPr>
          <p:txBody>
            <a:bodyPr wrap="none" anchor="ctr"/>
            <a:lstStyle/>
            <a:p>
              <a:endParaRPr lang="zh-CN" altLang="en-US"/>
            </a:p>
          </p:txBody>
        </p:sp>
        <p:sp>
          <p:nvSpPr>
            <p:cNvPr id="87104" name="Text Box 64"/>
            <p:cNvSpPr txBox="1">
              <a:spLocks noChangeArrowheads="1"/>
            </p:cNvSpPr>
            <p:nvPr/>
          </p:nvSpPr>
          <p:spPr bwMode="gray">
            <a:xfrm>
              <a:off x="1680" y="1934"/>
              <a:ext cx="2553" cy="164"/>
            </a:xfrm>
            <a:prstGeom prst="rect">
              <a:avLst/>
            </a:prstGeom>
            <a:noFill/>
            <a:ln w="9525" algn="ctr">
              <a:noFill/>
              <a:miter lim="800000"/>
            </a:ln>
            <a:effectLst/>
          </p:spPr>
          <p:txBody>
            <a:bodyPr wrap="square">
              <a:spAutoFit/>
            </a:bodyPr>
            <a:lstStyle/>
            <a:p>
              <a:pPr algn="ctr" eaLnBrk="0" hangingPunct="0"/>
              <a:r>
                <a:rPr lang="en-US" altLang="zh-CN" sz="2400" b="1" dirty="0" smtClean="0">
                  <a:solidFill>
                    <a:srgbClr val="000000"/>
                  </a:solidFill>
                  <a:ea typeface="宋体" panose="02010600030101010101" pitchFamily="2" charset="-122"/>
                </a:rPr>
                <a:t>API</a:t>
              </a:r>
              <a:r>
                <a:rPr lang="zh-CN" altLang="en-US" sz="2400" b="1" dirty="0" smtClean="0">
                  <a:solidFill>
                    <a:srgbClr val="000000"/>
                  </a:solidFill>
                  <a:ea typeface="宋体" panose="02010600030101010101" pitchFamily="2" charset="-122"/>
                </a:rPr>
                <a:t>关键质量属性之多晶型的研究</a:t>
              </a:r>
              <a:endParaRPr lang="en-US" altLang="zh-CN" sz="2400" b="1" dirty="0">
                <a:solidFill>
                  <a:srgbClr val="000000"/>
                </a:solidFill>
                <a:ea typeface="宋体" panose="02010600030101010101" pitchFamily="2" charset="-122"/>
              </a:endParaRPr>
            </a:p>
          </p:txBody>
        </p:sp>
        <p:sp>
          <p:nvSpPr>
            <p:cNvPr id="87105" name="Text Box 65"/>
            <p:cNvSpPr txBox="1">
              <a:spLocks noChangeArrowheads="1"/>
            </p:cNvSpPr>
            <p:nvPr/>
          </p:nvSpPr>
          <p:spPr bwMode="gray">
            <a:xfrm>
              <a:off x="1393" y="1968"/>
              <a:ext cx="223" cy="288"/>
            </a:xfrm>
            <a:prstGeom prst="rect">
              <a:avLst/>
            </a:prstGeom>
            <a:noFill/>
            <a:ln w="9525" algn="ctr">
              <a:noFill/>
              <a:miter lim="800000"/>
            </a:ln>
            <a:effectLst/>
          </p:spPr>
          <p:txBody>
            <a:bodyPr wrap="none">
              <a:spAutoFit/>
            </a:bodyPr>
            <a:lstStyle/>
            <a:p>
              <a:pPr algn="ctr" eaLnBrk="0" hangingPunct="0"/>
              <a:r>
                <a:rPr lang="en-US" altLang="zh-CN" sz="2400" dirty="0">
                  <a:solidFill>
                    <a:schemeClr val="bg1"/>
                  </a:solidFill>
                  <a:ea typeface="宋体" panose="02010600030101010101" pitchFamily="2" charset="-122"/>
                </a:rPr>
                <a:t>4</a:t>
              </a:r>
              <a:endParaRPr lang="en-US" altLang="zh-CN" sz="2400" dirty="0">
                <a:solidFill>
                  <a:schemeClr val="bg1"/>
                </a:solidFill>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1"/>
          <a:srcRect/>
          <a:stretch>
            <a:fillRect/>
          </a:stretch>
        </p:blipFill>
        <p:spPr bwMode="auto">
          <a:xfrm>
            <a:off x="571472" y="1643050"/>
            <a:ext cx="4781550" cy="3590925"/>
          </a:xfrm>
          <a:prstGeom prst="rect">
            <a:avLst/>
          </a:prstGeom>
          <a:noFill/>
          <a:ln w="9525">
            <a:noFill/>
            <a:miter lim="800000"/>
            <a:headEnd/>
            <a:tailEnd/>
          </a:ln>
          <a:effectLst/>
        </p:spPr>
      </p:pic>
      <p:pic>
        <p:nvPicPr>
          <p:cNvPr id="67588" name="Picture 4"/>
          <p:cNvPicPr>
            <a:picLocks noGrp="1" noChangeAspect="1" noChangeArrowheads="1"/>
          </p:cNvPicPr>
          <p:nvPr>
            <p:ph idx="1"/>
          </p:nvPr>
        </p:nvPicPr>
        <p:blipFill>
          <a:blip r:embed="rId2"/>
          <a:srcRect/>
          <a:stretch>
            <a:fillRect/>
          </a:stretch>
        </p:blipFill>
        <p:spPr bwMode="auto">
          <a:xfrm>
            <a:off x="6286512" y="3714752"/>
            <a:ext cx="2000264" cy="1566640"/>
          </a:xfrm>
          <a:prstGeom prst="rect">
            <a:avLst/>
          </a:prstGeom>
          <a:noFill/>
          <a:ln w="9525">
            <a:noFill/>
            <a:miter lim="800000"/>
            <a:headEnd/>
            <a:tailEnd/>
          </a:ln>
          <a:effectLst/>
        </p:spPr>
      </p:pic>
      <p:sp>
        <p:nvSpPr>
          <p:cNvPr id="5" name="标题 1"/>
          <p:cNvSpPr>
            <a:spLocks noGrp="1"/>
          </p:cNvSpPr>
          <p:nvPr>
            <p:ph type="title"/>
          </p:nvPr>
        </p:nvSpPr>
        <p:spPr>
          <a:xfrm>
            <a:off x="0" y="0"/>
            <a:ext cx="6257940" cy="654032"/>
          </a:xfrm>
        </p:spPr>
        <p:txBody>
          <a:bodyPr>
            <a:normAutofit fontScale="90000"/>
          </a:bodyPr>
          <a:lstStyle/>
          <a:p>
            <a:pPr algn="l"/>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en-US" altLang="zh-CN" sz="2000" dirty="0" smtClean="0">
                <a:solidFill>
                  <a:schemeClr val="accent1">
                    <a:lumMod val="75000"/>
                  </a:schemeClr>
                </a:solidFill>
              </a:rPr>
              <a:t>API</a:t>
            </a:r>
            <a:r>
              <a:rPr lang="zh-CN" altLang="en-US" sz="2000" dirty="0" smtClean="0">
                <a:solidFill>
                  <a:schemeClr val="accent1">
                    <a:lumMod val="75000"/>
                  </a:schemeClr>
                </a:solidFill>
              </a:rPr>
              <a:t>晶型的分类</a:t>
            </a:r>
            <a:endParaRPr lang="zh-CN" altLang="en-US" sz="20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346" y="0"/>
            <a:ext cx="6500826" cy="428628"/>
          </a:xfrm>
        </p:spPr>
        <p:txBody>
          <a:bodyPr>
            <a:noAutofit/>
          </a:bodyPr>
          <a:lstStyle/>
          <a:p>
            <a:r>
              <a:rPr lang="en-US" altLang="zh-CN" sz="2000" b="1" dirty="0" smtClean="0">
                <a:solidFill>
                  <a:schemeClr val="accent1">
                    <a:lumMod val="75000"/>
                  </a:schemeClr>
                </a:solidFill>
                <a:ea typeface="宋体" panose="02010600030101010101" pitchFamily="2" charset="-122"/>
              </a:rPr>
              <a:t>API</a:t>
            </a:r>
            <a:r>
              <a:rPr lang="zh-CN" altLang="en-US" sz="2000" b="1" dirty="0" smtClean="0">
                <a:solidFill>
                  <a:schemeClr val="accent1">
                    <a:lumMod val="75000"/>
                  </a:schemeClr>
                </a:solidFill>
                <a:ea typeface="宋体" panose="02010600030101010101" pitchFamily="2" charset="-122"/>
              </a:rPr>
              <a:t>关键质量属性之多晶型的研究</a:t>
            </a:r>
            <a:r>
              <a:rPr lang="en-US" altLang="zh-CN" sz="2000" b="1" dirty="0" smtClean="0">
                <a:solidFill>
                  <a:schemeClr val="accent1">
                    <a:lumMod val="75000"/>
                  </a:schemeClr>
                </a:solidFill>
                <a:ea typeface="宋体" panose="02010600030101010101" pitchFamily="2" charset="-122"/>
              </a:rPr>
              <a:t>——</a:t>
            </a:r>
            <a:r>
              <a:rPr lang="en-US" altLang="zh-CN" sz="1800" dirty="0" smtClean="0">
                <a:solidFill>
                  <a:schemeClr val="accent1">
                    <a:lumMod val="75000"/>
                  </a:schemeClr>
                </a:solidFill>
              </a:rPr>
              <a:t>API</a:t>
            </a:r>
            <a:r>
              <a:rPr lang="zh-CN" altLang="en-US" sz="1800" dirty="0" smtClean="0">
                <a:solidFill>
                  <a:schemeClr val="accent1">
                    <a:lumMod val="75000"/>
                  </a:schemeClr>
                </a:solidFill>
              </a:rPr>
              <a:t>晶型的控制</a:t>
            </a:r>
            <a:endParaRPr lang="zh-CN" altLang="en-US" sz="2000" dirty="0"/>
          </a:p>
        </p:txBody>
      </p:sp>
      <p:sp>
        <p:nvSpPr>
          <p:cNvPr id="3" name="内容占位符 2"/>
          <p:cNvSpPr>
            <a:spLocks noGrp="1"/>
          </p:cNvSpPr>
          <p:nvPr>
            <p:ph idx="1"/>
          </p:nvPr>
        </p:nvSpPr>
        <p:spPr>
          <a:xfrm>
            <a:off x="214282" y="6286496"/>
            <a:ext cx="8929718" cy="571504"/>
          </a:xfrm>
        </p:spPr>
        <p:txBody>
          <a:bodyPr>
            <a:normAutofit/>
          </a:bodyPr>
          <a:lstStyle/>
          <a:p>
            <a:pPr algn="r">
              <a:buNone/>
            </a:pPr>
            <a:r>
              <a:rPr lang="zh-CN" altLang="en-US" sz="2000" b="1" dirty="0" smtClean="0"/>
              <a:t>尤其难溶性药物固体制剂，缓控释制剂，肠溶制剂和</a:t>
            </a:r>
            <a:r>
              <a:rPr lang="en-US" sz="2000" b="1" dirty="0" smtClean="0"/>
              <a:t>pH</a:t>
            </a:r>
            <a:r>
              <a:rPr lang="zh-CN" altLang="en-US" sz="2000" b="1" dirty="0" smtClean="0"/>
              <a:t>值依赖型制剂</a:t>
            </a:r>
            <a:endParaRPr lang="zh-CN" altLang="en-US" sz="2000" b="1" dirty="0"/>
          </a:p>
        </p:txBody>
      </p:sp>
      <p:pic>
        <p:nvPicPr>
          <p:cNvPr id="4" name="Picture 2" descr="F:\fukaimin\一致性评价原料问题\5.jpg"/>
          <p:cNvPicPr>
            <a:picLocks noChangeAspect="1" noChangeArrowheads="1"/>
          </p:cNvPicPr>
          <p:nvPr/>
        </p:nvPicPr>
        <p:blipFill>
          <a:blip r:embed="rId1">
            <a:lum bright="10000" contrast="-10000"/>
          </a:blip>
          <a:srcRect/>
          <a:stretch>
            <a:fillRect/>
          </a:stretch>
        </p:blipFill>
        <p:spPr bwMode="auto">
          <a:xfrm>
            <a:off x="0" y="642918"/>
            <a:ext cx="9144000" cy="55007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1"/>
          </p:nvPr>
        </p:nvSpPr>
        <p:spPr/>
        <p:txBody>
          <a:bodyPr/>
          <a:lstStyle/>
          <a:p>
            <a:endParaRPr lang="zh-CN" altLang="en-US" smtClean="0"/>
          </a:p>
        </p:txBody>
      </p:sp>
      <p:sp>
        <p:nvSpPr>
          <p:cNvPr id="10242" name="标题 1"/>
          <p:cNvSpPr>
            <a:spLocks noGrp="1"/>
          </p:cNvSpPr>
          <p:nvPr>
            <p:ph type="title"/>
          </p:nvPr>
        </p:nvSpPr>
        <p:spPr/>
        <p:txBody>
          <a:bodyPr/>
          <a:lstStyle/>
          <a:p>
            <a:pPr fontAlgn="auto">
              <a:spcAft>
                <a:spcPts val="0"/>
              </a:spcAft>
              <a:defRPr/>
            </a:pPr>
            <a:endParaRPr lang="zh-CN" altLang="en-US" smtClean="0"/>
          </a:p>
        </p:txBody>
      </p:sp>
      <p:pic>
        <p:nvPicPr>
          <p:cNvPr id="17412" name="Picture 2" descr="F:\fukaimin\一致性评价原料问题\6.jpg"/>
          <p:cNvPicPr>
            <a:picLocks noChangeAspect="1" noChangeArrowheads="1"/>
          </p:cNvPicPr>
          <p:nvPr/>
        </p:nvPicPr>
        <p:blipFill>
          <a:blip r:embed="rId1"/>
          <a:srcRect/>
          <a:stretch>
            <a:fillRect/>
          </a:stretch>
        </p:blipFill>
        <p:spPr bwMode="auto">
          <a:xfrm>
            <a:off x="-171450" y="0"/>
            <a:ext cx="9315450" cy="6981826"/>
          </a:xfrm>
          <a:prstGeom prst="rect">
            <a:avLst/>
          </a:prstGeom>
          <a:noFill/>
          <a:ln w="9525">
            <a:noFill/>
            <a:miter lim="800000"/>
            <a:headEnd/>
            <a:tailEnd/>
          </a:ln>
        </p:spPr>
      </p:pic>
      <p:sp>
        <p:nvSpPr>
          <p:cNvPr id="5" name="TextBox 4"/>
          <p:cNvSpPr txBox="1"/>
          <p:nvPr/>
        </p:nvSpPr>
        <p:spPr>
          <a:xfrm>
            <a:off x="-71438" y="4929198"/>
            <a:ext cx="3071802" cy="1200329"/>
          </a:xfrm>
          <a:prstGeom prst="rect">
            <a:avLst/>
          </a:prstGeom>
          <a:noFill/>
        </p:spPr>
        <p:txBody>
          <a:bodyPr wrap="square" rtlCol="0">
            <a:spAutoFit/>
          </a:bodyPr>
          <a:lstStyle/>
          <a:p>
            <a:r>
              <a:rPr lang="zh-CN" altLang="en-US" b="1" dirty="0" smtClean="0">
                <a:solidFill>
                  <a:srgbClr val="FF0000"/>
                </a:solidFill>
              </a:rPr>
              <a:t>原研制剂晶型检测（</a:t>
            </a:r>
            <a:r>
              <a:rPr lang="en-US" altLang="zh-CN" b="1" dirty="0" smtClean="0">
                <a:solidFill>
                  <a:srgbClr val="FF0000"/>
                </a:solidFill>
              </a:rPr>
              <a:t>PXRD</a:t>
            </a:r>
            <a:r>
              <a:rPr lang="zh-CN" altLang="en-US" b="1" dirty="0" smtClean="0">
                <a:solidFill>
                  <a:srgbClr val="FF0000"/>
                </a:solidFill>
              </a:rPr>
              <a:t>）</a:t>
            </a:r>
            <a:r>
              <a:rPr lang="zh-CN" altLang="en-US" dirty="0" smtClean="0"/>
              <a:t>：</a:t>
            </a:r>
            <a:endParaRPr lang="en-US" altLang="zh-CN" dirty="0" smtClean="0"/>
          </a:p>
          <a:p>
            <a:r>
              <a:rPr lang="zh-CN" altLang="en-US" dirty="0" smtClean="0"/>
              <a:t>原研制剂</a:t>
            </a:r>
            <a:endParaRPr lang="en-US" altLang="zh-CN" dirty="0" smtClean="0"/>
          </a:p>
          <a:p>
            <a:r>
              <a:rPr lang="zh-CN" altLang="en-US" dirty="0" smtClean="0"/>
              <a:t>空白辅料</a:t>
            </a:r>
            <a:endParaRPr lang="en-US" altLang="zh-CN" dirty="0" smtClean="0"/>
          </a:p>
          <a:p>
            <a:r>
              <a:rPr lang="zh-CN" altLang="en-US" dirty="0" smtClean="0"/>
              <a:t>自制原料药</a:t>
            </a: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1462"/>
            <a:ext cx="7286676" cy="582594"/>
          </a:xfrm>
        </p:spPr>
        <p:txBody>
          <a:bodyPr>
            <a:normAutofit fontScale="90000"/>
          </a:bodyPr>
          <a:lstStyle/>
          <a:p>
            <a:r>
              <a:rPr lang="en-US" altLang="zh-CN" sz="2700" b="1" dirty="0" smtClean="0">
                <a:solidFill>
                  <a:schemeClr val="accent1">
                    <a:lumMod val="75000"/>
                  </a:schemeClr>
                </a:solidFill>
                <a:ea typeface="宋体" panose="02010600030101010101" pitchFamily="2" charset="-122"/>
              </a:rPr>
              <a:t>API</a:t>
            </a:r>
            <a:r>
              <a:rPr lang="zh-CN" altLang="en-US" sz="2700" b="1" dirty="0" smtClean="0">
                <a:solidFill>
                  <a:schemeClr val="accent1">
                    <a:lumMod val="75000"/>
                  </a:schemeClr>
                </a:solidFill>
                <a:ea typeface="宋体" panose="02010600030101010101" pitchFamily="2" charset="-122"/>
              </a:rPr>
              <a:t>关键质量属性之多晶型的研究</a:t>
            </a:r>
            <a:r>
              <a:rPr lang="en-US" altLang="zh-CN" sz="2700" b="1" dirty="0" smtClean="0">
                <a:solidFill>
                  <a:schemeClr val="accent1">
                    <a:lumMod val="75000"/>
                  </a:schemeClr>
                </a:solidFill>
                <a:ea typeface="宋体" panose="02010600030101010101" pitchFamily="2" charset="-122"/>
              </a:rPr>
              <a:t>——</a:t>
            </a:r>
            <a:r>
              <a:rPr lang="zh-CN" altLang="en-US" sz="2700" b="1" dirty="0" smtClean="0">
                <a:solidFill>
                  <a:schemeClr val="accent1">
                    <a:lumMod val="75000"/>
                  </a:schemeClr>
                </a:solidFill>
                <a:ea typeface="宋体" panose="02010600030101010101" pitchFamily="2" charset="-122"/>
              </a:rPr>
              <a:t>多晶型的影响</a:t>
            </a:r>
            <a:endParaRPr lang="zh-CN" altLang="en-US" dirty="0"/>
          </a:p>
        </p:txBody>
      </p:sp>
      <p:sp>
        <p:nvSpPr>
          <p:cNvPr id="3" name="内容占位符 2"/>
          <p:cNvSpPr>
            <a:spLocks noGrp="1"/>
          </p:cNvSpPr>
          <p:nvPr>
            <p:ph idx="1"/>
          </p:nvPr>
        </p:nvSpPr>
        <p:spPr>
          <a:xfrm>
            <a:off x="-142908" y="600069"/>
            <a:ext cx="8929718" cy="3400435"/>
          </a:xfrm>
        </p:spPr>
        <p:txBody>
          <a:bodyPr anchor="b">
            <a:noAutofit/>
          </a:bodyPr>
          <a:lstStyle/>
          <a:p>
            <a:pPr>
              <a:buNone/>
            </a:pPr>
            <a:r>
              <a:rPr lang="zh-CN" altLang="en-US" sz="1800" dirty="0" smtClean="0">
                <a:latin typeface="+mn-ea"/>
              </a:rPr>
              <a:t>       </a:t>
            </a:r>
            <a:r>
              <a:rPr lang="zh-CN" altLang="en-US" sz="1800" b="1" dirty="0" smtClean="0">
                <a:latin typeface="+mn-ea"/>
              </a:rPr>
              <a:t>西 咪 替 丁 </a:t>
            </a:r>
            <a:r>
              <a:rPr lang="zh-CN" altLang="en-US" sz="1800" dirty="0" smtClean="0">
                <a:latin typeface="+mn-ea"/>
              </a:rPr>
              <a:t>存 在 </a:t>
            </a:r>
            <a:r>
              <a:rPr lang="en-US" altLang="zh-CN" sz="1800" dirty="0" smtClean="0">
                <a:latin typeface="+mn-ea"/>
              </a:rPr>
              <a:t>A,B,C,</a:t>
            </a:r>
            <a:r>
              <a:rPr lang="zh-CN" altLang="en-US" sz="1800" dirty="0" smtClean="0">
                <a:latin typeface="+mn-ea"/>
              </a:rPr>
              <a:t>等多种晶型</a:t>
            </a:r>
            <a:r>
              <a:rPr lang="en-US" altLang="zh-CN" sz="1800" dirty="0" smtClean="0">
                <a:latin typeface="+mn-ea"/>
              </a:rPr>
              <a:t>,</a:t>
            </a:r>
            <a:r>
              <a:rPr lang="zh-CN" altLang="en-US" sz="1800" dirty="0" smtClean="0">
                <a:latin typeface="+mn-ea"/>
              </a:rPr>
              <a:t>仅 </a:t>
            </a:r>
            <a:r>
              <a:rPr lang="en-US" altLang="zh-CN" sz="1800" dirty="0" smtClean="0">
                <a:latin typeface="+mn-ea"/>
              </a:rPr>
              <a:t>A </a:t>
            </a:r>
            <a:r>
              <a:rPr lang="zh-CN" altLang="en-US" sz="1800" dirty="0" smtClean="0">
                <a:latin typeface="+mn-ea"/>
              </a:rPr>
              <a:t>型最有效</a:t>
            </a:r>
            <a:r>
              <a:rPr lang="en-US" altLang="zh-CN" sz="1800" dirty="0" smtClean="0">
                <a:latin typeface="+mn-ea"/>
              </a:rPr>
              <a:t>,</a:t>
            </a:r>
            <a:r>
              <a:rPr lang="zh-CN" altLang="en-US" sz="1800" dirty="0" smtClean="0">
                <a:latin typeface="+mn-ea"/>
              </a:rPr>
              <a:t>而国产西咪替丁一般并非完全 </a:t>
            </a:r>
            <a:r>
              <a:rPr lang="en-US" altLang="zh-CN" sz="1800" dirty="0" smtClean="0">
                <a:latin typeface="+mn-ea"/>
              </a:rPr>
              <a:t>A </a:t>
            </a:r>
            <a:r>
              <a:rPr lang="zh-CN" altLang="en-US" sz="1800" dirty="0" smtClean="0">
                <a:latin typeface="+mn-ea"/>
              </a:rPr>
              <a:t>晶型</a:t>
            </a:r>
            <a:r>
              <a:rPr lang="en-US" altLang="zh-CN" sz="1800" dirty="0" smtClean="0">
                <a:latin typeface="+mn-ea"/>
              </a:rPr>
              <a:t>,</a:t>
            </a:r>
            <a:r>
              <a:rPr lang="zh-CN" altLang="en-US" sz="1800" dirty="0" smtClean="0">
                <a:latin typeface="+mn-ea"/>
              </a:rPr>
              <a:t>从而影响了疗效；</a:t>
            </a:r>
            <a:endParaRPr lang="en-US" altLang="zh-CN" sz="1800" dirty="0" smtClean="0">
              <a:latin typeface="+mn-ea"/>
            </a:endParaRPr>
          </a:p>
          <a:p>
            <a:pPr>
              <a:buNone/>
            </a:pPr>
            <a:r>
              <a:rPr lang="zh-CN" altLang="en-US" sz="1800" b="1" dirty="0" smtClean="0">
                <a:latin typeface="+mn-ea"/>
              </a:rPr>
              <a:t>       法莫替丁</a:t>
            </a:r>
            <a:r>
              <a:rPr lang="zh-CN" altLang="en-US" sz="1800" dirty="0" smtClean="0">
                <a:latin typeface="+mn-ea"/>
              </a:rPr>
              <a:t>有</a:t>
            </a:r>
            <a:r>
              <a:rPr lang="en-US" altLang="zh-CN" sz="1800" dirty="0" smtClean="0">
                <a:latin typeface="+mn-ea"/>
              </a:rPr>
              <a:t>4</a:t>
            </a:r>
            <a:r>
              <a:rPr lang="zh-CN" altLang="en-US" sz="1800" dirty="0" smtClean="0">
                <a:latin typeface="+mn-ea"/>
              </a:rPr>
              <a:t>种晶型，其熔点，红外光谱及理化性质差异明显；其中</a:t>
            </a:r>
            <a:r>
              <a:rPr lang="en-US" altLang="zh-CN" sz="1800" dirty="0" smtClean="0">
                <a:latin typeface="+mn-ea"/>
              </a:rPr>
              <a:t>B</a:t>
            </a:r>
            <a:r>
              <a:rPr lang="zh-CN" altLang="en-US" sz="1800" dirty="0" smtClean="0">
                <a:latin typeface="+mn-ea"/>
              </a:rPr>
              <a:t>晶型的活性明显大于 </a:t>
            </a:r>
            <a:r>
              <a:rPr lang="en-US" altLang="zh-CN" sz="1800" dirty="0" smtClean="0">
                <a:latin typeface="+mn-ea"/>
              </a:rPr>
              <a:t>A </a:t>
            </a:r>
            <a:r>
              <a:rPr lang="zh-CN" altLang="en-US" sz="1800" dirty="0" smtClean="0">
                <a:latin typeface="+mn-ea"/>
              </a:rPr>
              <a:t>晶型</a:t>
            </a:r>
            <a:r>
              <a:rPr lang="en-US" sz="1800" baseline="30000" dirty="0" smtClean="0"/>
              <a:t>1</a:t>
            </a:r>
            <a:r>
              <a:rPr lang="zh-CN" altLang="en-US" sz="1800" dirty="0" smtClean="0"/>
              <a:t> ；</a:t>
            </a:r>
            <a:endParaRPr lang="en-US" altLang="zh-CN" sz="1800" dirty="0" smtClean="0">
              <a:latin typeface="+mn-ea"/>
            </a:endParaRPr>
          </a:p>
          <a:p>
            <a:pPr>
              <a:buNone/>
            </a:pPr>
            <a:r>
              <a:rPr lang="zh-CN" altLang="en-US" sz="1800" b="1" dirty="0" smtClean="0">
                <a:latin typeface="+mn-ea"/>
              </a:rPr>
              <a:t>       无味氯霉素</a:t>
            </a:r>
            <a:r>
              <a:rPr lang="zh-CN" altLang="en-US" sz="1800" dirty="0" smtClean="0">
                <a:latin typeface="+mn-ea"/>
              </a:rPr>
              <a:t>有</a:t>
            </a:r>
            <a:r>
              <a:rPr lang="en-US" altLang="zh-CN" sz="1800" dirty="0" smtClean="0">
                <a:latin typeface="+mn-ea"/>
              </a:rPr>
              <a:t>3</a:t>
            </a:r>
            <a:r>
              <a:rPr lang="zh-CN" altLang="en-US" sz="1800" dirty="0" smtClean="0">
                <a:latin typeface="+mn-ea"/>
              </a:rPr>
              <a:t>种晶型，</a:t>
            </a:r>
            <a:r>
              <a:rPr lang="en-US" altLang="zh-CN" sz="1800" dirty="0" smtClean="0">
                <a:latin typeface="+mn-ea"/>
              </a:rPr>
              <a:t>A</a:t>
            </a:r>
            <a:r>
              <a:rPr lang="zh-CN" altLang="en-US" sz="1800" dirty="0" smtClean="0">
                <a:latin typeface="+mn-ea"/>
              </a:rPr>
              <a:t>是稳定晶型，介稳晶型 </a:t>
            </a:r>
            <a:r>
              <a:rPr lang="en-US" altLang="zh-CN" sz="1800" dirty="0" smtClean="0">
                <a:latin typeface="+mn-ea"/>
              </a:rPr>
              <a:t>B</a:t>
            </a:r>
            <a:r>
              <a:rPr lang="zh-CN" altLang="en-US" sz="1800" dirty="0" smtClean="0">
                <a:latin typeface="+mn-ea"/>
              </a:rPr>
              <a:t>和</a:t>
            </a:r>
            <a:r>
              <a:rPr lang="en-US" altLang="zh-CN" sz="1800" dirty="0" smtClean="0">
                <a:latin typeface="+mn-ea"/>
              </a:rPr>
              <a:t>C</a:t>
            </a:r>
            <a:r>
              <a:rPr lang="zh-CN" altLang="en-US" sz="1800" dirty="0" smtClean="0">
                <a:latin typeface="+mn-ea"/>
              </a:rPr>
              <a:t>溶解速率比</a:t>
            </a:r>
            <a:r>
              <a:rPr lang="en-US" altLang="zh-CN" sz="1800" dirty="0" smtClean="0">
                <a:latin typeface="+mn-ea"/>
              </a:rPr>
              <a:t>A</a:t>
            </a:r>
            <a:r>
              <a:rPr lang="zh-CN" altLang="en-US" sz="1800" dirty="0" smtClean="0">
                <a:latin typeface="+mn-ea"/>
              </a:rPr>
              <a:t>快得多，服用后人体血药浓度明显高于</a:t>
            </a:r>
            <a:r>
              <a:rPr lang="en-US" altLang="zh-CN" sz="1800" dirty="0" smtClean="0">
                <a:latin typeface="+mn-ea"/>
              </a:rPr>
              <a:t>A</a:t>
            </a:r>
            <a:r>
              <a:rPr lang="zh-CN" altLang="en-US" sz="1800" dirty="0" smtClean="0">
                <a:latin typeface="+mn-ea"/>
              </a:rPr>
              <a:t>晶型，大约</a:t>
            </a:r>
            <a:r>
              <a:rPr lang="en-US" altLang="zh-CN" sz="1800" dirty="0" smtClean="0">
                <a:latin typeface="+mn-ea"/>
              </a:rPr>
              <a:t>7</a:t>
            </a:r>
            <a:r>
              <a:rPr lang="zh-CN" altLang="en-US" sz="1800" dirty="0" smtClean="0">
                <a:latin typeface="+mn-ea"/>
              </a:rPr>
              <a:t>倍；</a:t>
            </a:r>
            <a:endParaRPr lang="en-US" altLang="zh-CN" sz="1800" dirty="0" smtClean="0">
              <a:latin typeface="+mn-ea"/>
            </a:endParaRPr>
          </a:p>
          <a:p>
            <a:pPr>
              <a:buNone/>
            </a:pPr>
            <a:r>
              <a:rPr lang="zh-CN" altLang="en-US" sz="1800" b="1" dirty="0" smtClean="0">
                <a:latin typeface="+mn-ea"/>
              </a:rPr>
              <a:t>       阿司匹林</a:t>
            </a:r>
            <a:r>
              <a:rPr lang="zh-CN" altLang="en-US" sz="1800" dirty="0" smtClean="0">
                <a:latin typeface="+mn-ea"/>
              </a:rPr>
              <a:t>有两种晶型</a:t>
            </a:r>
            <a:r>
              <a:rPr lang="en-US" altLang="zh-CN" sz="1800" dirty="0" smtClean="0">
                <a:latin typeface="+mn-ea"/>
              </a:rPr>
              <a:t>, Ⅱ</a:t>
            </a:r>
            <a:r>
              <a:rPr lang="zh-CN" altLang="en-US" sz="1800" dirty="0" smtClean="0">
                <a:latin typeface="+mn-ea"/>
              </a:rPr>
              <a:t>晶比</a:t>
            </a:r>
            <a:r>
              <a:rPr lang="en-US" altLang="zh-CN" sz="1800" dirty="0" smtClean="0">
                <a:latin typeface="+mn-ea"/>
              </a:rPr>
              <a:t>Ⅰ</a:t>
            </a:r>
            <a:r>
              <a:rPr lang="zh-CN" altLang="en-US" sz="1800" dirty="0" smtClean="0">
                <a:latin typeface="+mn-ea"/>
              </a:rPr>
              <a:t>晶溶出速率快</a:t>
            </a:r>
            <a:r>
              <a:rPr lang="en-US" altLang="zh-CN" sz="1800" dirty="0" smtClean="0">
                <a:latin typeface="+mn-ea"/>
              </a:rPr>
              <a:t>50%</a:t>
            </a:r>
            <a:r>
              <a:rPr lang="zh-CN" altLang="en-US" sz="1800" dirty="0" smtClean="0">
                <a:latin typeface="+mn-ea"/>
              </a:rPr>
              <a:t>，而且服用</a:t>
            </a:r>
            <a:r>
              <a:rPr lang="en-US" altLang="zh-CN" sz="1800" dirty="0" smtClean="0">
                <a:latin typeface="+mn-ea"/>
              </a:rPr>
              <a:t>Ⅱ</a:t>
            </a:r>
            <a:r>
              <a:rPr lang="zh-CN" altLang="en-US" sz="1800" dirty="0" smtClean="0">
                <a:latin typeface="+mn-ea"/>
              </a:rPr>
              <a:t>晶型后人体血药浓度超出</a:t>
            </a:r>
            <a:r>
              <a:rPr lang="en-US" altLang="zh-CN" sz="1800" dirty="0" smtClean="0">
                <a:latin typeface="+mn-ea"/>
              </a:rPr>
              <a:t>Ⅰ</a:t>
            </a:r>
            <a:r>
              <a:rPr lang="zh-CN" altLang="en-US" sz="1800" dirty="0" smtClean="0">
                <a:latin typeface="+mn-ea"/>
              </a:rPr>
              <a:t>晶型达</a:t>
            </a:r>
            <a:r>
              <a:rPr lang="en-US" altLang="zh-CN" sz="1800" dirty="0" smtClean="0">
                <a:latin typeface="+mn-ea"/>
              </a:rPr>
              <a:t>70%</a:t>
            </a:r>
            <a:r>
              <a:rPr lang="zh-CN" altLang="en-US" sz="1800" dirty="0" smtClean="0">
                <a:latin typeface="+mn-ea"/>
              </a:rPr>
              <a:t>以上</a:t>
            </a:r>
            <a:r>
              <a:rPr lang="en-US" sz="1800" baseline="30000" dirty="0" smtClean="0"/>
              <a:t>2</a:t>
            </a:r>
            <a:r>
              <a:rPr lang="en-US" sz="1800" dirty="0" smtClean="0"/>
              <a:t> </a:t>
            </a:r>
            <a:r>
              <a:rPr lang="zh-CN" altLang="en-US" sz="1800" dirty="0" smtClean="0"/>
              <a:t>；</a:t>
            </a:r>
            <a:endParaRPr lang="en-US" altLang="zh-CN" sz="1800" dirty="0" smtClean="0">
              <a:latin typeface="+mn-ea"/>
            </a:endParaRPr>
          </a:p>
          <a:p>
            <a:pPr>
              <a:buNone/>
            </a:pPr>
            <a:r>
              <a:rPr lang="zh-CN" altLang="en-US" sz="1800" dirty="0" smtClean="0">
                <a:latin typeface="+mn-ea"/>
              </a:rPr>
              <a:t>       </a:t>
            </a:r>
            <a:r>
              <a:rPr lang="zh-CN" altLang="en-US" sz="1800" b="1" dirty="0" smtClean="0">
                <a:latin typeface="+mn-ea"/>
              </a:rPr>
              <a:t>利福定</a:t>
            </a:r>
            <a:r>
              <a:rPr lang="zh-CN" altLang="en-US" sz="1800" dirty="0" smtClean="0">
                <a:latin typeface="+mn-ea"/>
              </a:rPr>
              <a:t>有</a:t>
            </a:r>
            <a:r>
              <a:rPr lang="en-US" altLang="zh-CN" sz="1800" dirty="0" smtClean="0">
                <a:latin typeface="+mn-ea"/>
              </a:rPr>
              <a:t>4</a:t>
            </a:r>
            <a:r>
              <a:rPr lang="zh-CN" altLang="en-US" sz="1800" dirty="0" smtClean="0">
                <a:latin typeface="+mn-ea"/>
              </a:rPr>
              <a:t>种晶型，</a:t>
            </a:r>
            <a:r>
              <a:rPr lang="en-US" altLang="zh-CN" sz="1800" dirty="0" smtClean="0">
                <a:latin typeface="+mn-ea"/>
              </a:rPr>
              <a:t>Ⅰ</a:t>
            </a:r>
            <a:r>
              <a:rPr lang="zh-CN" altLang="en-US" sz="1800" dirty="0" smtClean="0">
                <a:latin typeface="+mn-ea"/>
              </a:rPr>
              <a:t>晶和</a:t>
            </a:r>
            <a:r>
              <a:rPr lang="en-US" altLang="zh-CN" sz="1800" dirty="0" smtClean="0">
                <a:latin typeface="+mn-ea"/>
              </a:rPr>
              <a:t>Ⅳ</a:t>
            </a:r>
            <a:r>
              <a:rPr lang="zh-CN" altLang="en-US" sz="1800" dirty="0" smtClean="0">
                <a:latin typeface="+mn-ea"/>
              </a:rPr>
              <a:t>晶为有效晶型， </a:t>
            </a:r>
            <a:r>
              <a:rPr lang="en-US" altLang="zh-CN" sz="1800" dirty="0" smtClean="0">
                <a:latin typeface="+mn-ea"/>
              </a:rPr>
              <a:t>Ⅱ</a:t>
            </a:r>
            <a:r>
              <a:rPr lang="zh-CN" altLang="en-US" sz="1800" dirty="0" smtClean="0">
                <a:latin typeface="+mn-ea"/>
              </a:rPr>
              <a:t>晶和</a:t>
            </a:r>
            <a:r>
              <a:rPr lang="en-US" altLang="zh-CN" sz="1800" dirty="0" smtClean="0">
                <a:latin typeface="+mn-ea"/>
              </a:rPr>
              <a:t>Ⅲ</a:t>
            </a:r>
            <a:r>
              <a:rPr lang="zh-CN" altLang="en-US" sz="1800" dirty="0" smtClean="0">
                <a:latin typeface="+mn-ea"/>
              </a:rPr>
              <a:t>晶无效，文献报道服用</a:t>
            </a:r>
            <a:r>
              <a:rPr lang="en-US" altLang="zh-CN" sz="1800" dirty="0" smtClean="0">
                <a:latin typeface="+mn-ea"/>
              </a:rPr>
              <a:t>Ⅳ</a:t>
            </a:r>
            <a:r>
              <a:rPr lang="zh-CN" altLang="en-US" sz="1800" dirty="0" smtClean="0">
                <a:latin typeface="+mn-ea"/>
              </a:rPr>
              <a:t>晶型后人体血药浓度高出</a:t>
            </a:r>
            <a:r>
              <a:rPr lang="en-US" altLang="zh-CN" sz="1800" dirty="0" smtClean="0">
                <a:latin typeface="+mn-ea"/>
              </a:rPr>
              <a:t>Ⅱ</a:t>
            </a:r>
            <a:r>
              <a:rPr lang="zh-CN" altLang="en-US" sz="1800" dirty="0" smtClean="0">
                <a:latin typeface="+mn-ea"/>
              </a:rPr>
              <a:t>晶型</a:t>
            </a:r>
            <a:r>
              <a:rPr lang="en-US" altLang="zh-CN" sz="1800" dirty="0" smtClean="0">
                <a:latin typeface="+mn-ea"/>
              </a:rPr>
              <a:t>10</a:t>
            </a:r>
            <a:r>
              <a:rPr lang="zh-CN" altLang="en-US" sz="1800" dirty="0" smtClean="0">
                <a:latin typeface="+mn-ea"/>
              </a:rPr>
              <a:t>倍以上</a:t>
            </a:r>
            <a:r>
              <a:rPr lang="en-US" sz="1800" baseline="30000" dirty="0" smtClean="0"/>
              <a:t>3 </a:t>
            </a:r>
            <a:r>
              <a:rPr lang="zh-CN" altLang="en-US" sz="1800" dirty="0" smtClean="0">
                <a:latin typeface="+mn-ea"/>
              </a:rPr>
              <a:t>。</a:t>
            </a:r>
            <a:endParaRPr lang="en-US" altLang="zh-CN" sz="1800" dirty="0" smtClean="0">
              <a:latin typeface="+mn-ea"/>
            </a:endParaRPr>
          </a:p>
          <a:p>
            <a:pPr>
              <a:buNone/>
            </a:pPr>
            <a:r>
              <a:rPr lang="zh-CN" altLang="en-US" sz="1800" dirty="0" smtClean="0"/>
              <a:t>               </a:t>
            </a:r>
            <a:r>
              <a:rPr lang="zh-CN" altLang="en-US" sz="1800" b="1" dirty="0" smtClean="0"/>
              <a:t>尼群地平</a:t>
            </a:r>
            <a:r>
              <a:rPr lang="zh-CN" altLang="en-US" sz="1800" dirty="0" smtClean="0"/>
              <a:t>有四种晶型，晶型</a:t>
            </a:r>
            <a:r>
              <a:rPr lang="en-US" altLang="zh-CN" sz="1800" dirty="0" smtClean="0"/>
              <a:t>Ⅳ </a:t>
            </a:r>
            <a:r>
              <a:rPr lang="zh-CN" altLang="en-US" sz="1800" dirty="0" smtClean="0"/>
              <a:t>为优势晶型，生物利用度高而且稳定，许多国产仿制药并未进行晶型控制，多数以</a:t>
            </a:r>
            <a:r>
              <a:rPr lang="en-US" altLang="zh-CN" sz="1800" dirty="0" smtClean="0">
                <a:latin typeface="+mn-ea"/>
              </a:rPr>
              <a:t>Ⅰ</a:t>
            </a:r>
            <a:r>
              <a:rPr lang="zh-CN" altLang="en-US" sz="1800" dirty="0" smtClean="0"/>
              <a:t>晶为主。</a:t>
            </a:r>
            <a:endParaRPr lang="zh-CN" altLang="en-US" sz="1800" dirty="0"/>
          </a:p>
        </p:txBody>
      </p:sp>
      <p:pic>
        <p:nvPicPr>
          <p:cNvPr id="62467" name="Picture 3"/>
          <p:cNvPicPr>
            <a:picLocks noChangeAspect="1" noChangeArrowheads="1"/>
          </p:cNvPicPr>
          <p:nvPr/>
        </p:nvPicPr>
        <p:blipFill>
          <a:blip r:embed="rId1"/>
          <a:srcRect/>
          <a:stretch>
            <a:fillRect/>
          </a:stretch>
        </p:blipFill>
        <p:spPr bwMode="auto">
          <a:xfrm>
            <a:off x="4071902" y="3952517"/>
            <a:ext cx="5072098" cy="28340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6715140" cy="511156"/>
          </a:xfrm>
        </p:spPr>
        <p:txBody>
          <a:bodyPr>
            <a:normAutofit fontScale="90000"/>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zh-CN" altLang="en-US" sz="2000" b="1" dirty="0" smtClean="0"/>
              <a:t>晶型的检测手段</a:t>
            </a:r>
            <a:endParaRPr lang="zh-CN" altLang="en-US" sz="2000" b="1" dirty="0"/>
          </a:p>
        </p:txBody>
      </p:sp>
      <p:pic>
        <p:nvPicPr>
          <p:cNvPr id="56323" name="Picture 3"/>
          <p:cNvPicPr>
            <a:picLocks noChangeAspect="1" noChangeArrowheads="1"/>
          </p:cNvPicPr>
          <p:nvPr/>
        </p:nvPicPr>
        <p:blipFill>
          <a:blip r:embed="rId1"/>
          <a:srcRect/>
          <a:stretch>
            <a:fillRect/>
          </a:stretch>
        </p:blipFill>
        <p:spPr bwMode="auto">
          <a:xfrm>
            <a:off x="0" y="1214422"/>
            <a:ext cx="6057940" cy="3786213"/>
          </a:xfrm>
          <a:prstGeom prst="rect">
            <a:avLst/>
          </a:prstGeom>
          <a:noFill/>
          <a:ln w="9525">
            <a:noFill/>
            <a:miter lim="800000"/>
            <a:headEnd/>
            <a:tailEnd/>
          </a:ln>
          <a:effectLst/>
        </p:spPr>
      </p:pic>
      <p:pic>
        <p:nvPicPr>
          <p:cNvPr id="56325" name="Picture 5"/>
          <p:cNvPicPr>
            <a:picLocks noChangeAspect="1" noChangeArrowheads="1"/>
          </p:cNvPicPr>
          <p:nvPr/>
        </p:nvPicPr>
        <p:blipFill>
          <a:blip r:embed="rId2"/>
          <a:srcRect/>
          <a:stretch>
            <a:fillRect/>
          </a:stretch>
        </p:blipFill>
        <p:spPr bwMode="auto">
          <a:xfrm>
            <a:off x="6500826" y="1357298"/>
            <a:ext cx="2071702" cy="1698538"/>
          </a:xfrm>
          <a:prstGeom prst="rect">
            <a:avLst/>
          </a:prstGeom>
          <a:noFill/>
          <a:ln w="9525">
            <a:noFill/>
            <a:miter lim="800000"/>
            <a:headEnd/>
            <a:tailEnd/>
          </a:ln>
          <a:effectLst/>
        </p:spPr>
      </p:pic>
      <p:pic>
        <p:nvPicPr>
          <p:cNvPr id="56326" name="Picture 6"/>
          <p:cNvPicPr>
            <a:picLocks noChangeAspect="1" noChangeArrowheads="1"/>
          </p:cNvPicPr>
          <p:nvPr/>
        </p:nvPicPr>
        <p:blipFill>
          <a:blip r:embed="rId3"/>
          <a:srcRect/>
          <a:stretch>
            <a:fillRect/>
          </a:stretch>
        </p:blipFill>
        <p:spPr bwMode="auto">
          <a:xfrm>
            <a:off x="6357950" y="3071810"/>
            <a:ext cx="2000264" cy="17904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slide(fromBottom)">
                                      <p:cBhvr>
                                        <p:cTn id="7" dur="500"/>
                                        <p:tgtEl>
                                          <p:spTgt spid="56325"/>
                                        </p:tgtEl>
                                      </p:cBhvr>
                                    </p:animEffect>
                                  </p:childTnLst>
                                </p:cTn>
                              </p:par>
                              <p:par>
                                <p:cTn id="8" presetID="1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slide(fromBottom)">
                                      <p:cBhvr>
                                        <p:cTn id="10"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1"/>
          <a:srcRect/>
          <a:stretch>
            <a:fillRect/>
          </a:stretch>
        </p:blipFill>
        <p:spPr bwMode="auto">
          <a:xfrm>
            <a:off x="214282" y="571479"/>
            <a:ext cx="8215370" cy="5096787"/>
          </a:xfrm>
          <a:prstGeom prst="rect">
            <a:avLst/>
          </a:prstGeom>
          <a:noFill/>
          <a:ln w="9525">
            <a:noFill/>
            <a:miter lim="800000"/>
            <a:headEnd/>
            <a:tailEnd/>
          </a:ln>
          <a:effectLst/>
        </p:spPr>
      </p:pic>
      <p:sp>
        <p:nvSpPr>
          <p:cNvPr id="3" name="矩形 2"/>
          <p:cNvSpPr/>
          <p:nvPr/>
        </p:nvSpPr>
        <p:spPr>
          <a:xfrm>
            <a:off x="0" y="0"/>
            <a:ext cx="7000892" cy="461665"/>
          </a:xfrm>
          <a:prstGeom prst="rect">
            <a:avLst/>
          </a:prstGeom>
        </p:spPr>
        <p:txBody>
          <a:bodyPr wrap="square">
            <a:spAutoFit/>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b="1" dirty="0" smtClean="0">
                <a:solidFill>
                  <a:schemeClr val="accent1">
                    <a:lumMod val="75000"/>
                  </a:schemeClr>
                </a:solidFill>
                <a:ea typeface="宋体" panose="02010600030101010101" pitchFamily="2" charset="-122"/>
              </a:rPr>
              <a:t>——P</a:t>
            </a:r>
            <a:r>
              <a:rPr lang="en-US" altLang="zh-CN" sz="2000" b="1" dirty="0" smtClean="0">
                <a:solidFill>
                  <a:schemeClr val="accent1">
                    <a:lumMod val="75000"/>
                  </a:schemeClr>
                </a:solidFill>
                <a:ea typeface="宋体" panose="02010600030101010101" pitchFamily="2" charset="-122"/>
              </a:rPr>
              <a:t>XRD</a:t>
            </a:r>
            <a:r>
              <a:rPr lang="zh-CN" altLang="en-US" sz="2000" b="1" dirty="0" smtClean="0">
                <a:solidFill>
                  <a:schemeClr val="accent1">
                    <a:lumMod val="75000"/>
                  </a:schemeClr>
                </a:solidFill>
                <a:ea typeface="宋体" panose="02010600030101010101" pitchFamily="2" charset="-122"/>
              </a:rPr>
              <a:t>图谱</a:t>
            </a:r>
            <a:r>
              <a:rPr lang="zh-CN" altLang="en-US" sz="2000" b="1" dirty="0" smtClean="0"/>
              <a:t>的判断</a:t>
            </a:r>
            <a:endParaRPr lang="zh-CN" altLang="en-US" sz="2000" dirty="0"/>
          </a:p>
        </p:txBody>
      </p:sp>
      <p:sp>
        <p:nvSpPr>
          <p:cNvPr id="4" name="TextBox 3"/>
          <p:cNvSpPr txBox="1"/>
          <p:nvPr/>
        </p:nvSpPr>
        <p:spPr>
          <a:xfrm>
            <a:off x="6072198" y="5500702"/>
            <a:ext cx="2805576" cy="646331"/>
          </a:xfrm>
          <a:prstGeom prst="rect">
            <a:avLst/>
          </a:prstGeom>
          <a:noFill/>
        </p:spPr>
        <p:txBody>
          <a:bodyPr wrap="none" rtlCol="0">
            <a:spAutoFit/>
          </a:bodyPr>
          <a:lstStyle/>
          <a:p>
            <a:r>
              <a:rPr lang="en-US" altLang="zh-CN" dirty="0" smtClean="0"/>
              <a:t>2θ</a:t>
            </a:r>
            <a:r>
              <a:rPr lang="zh-CN" altLang="en-US" dirty="0" smtClean="0"/>
              <a:t>角</a:t>
            </a:r>
            <a:r>
              <a:rPr lang="en-US" altLang="zh-CN" dirty="0" smtClean="0"/>
              <a:t>/d</a:t>
            </a:r>
            <a:r>
              <a:rPr lang="zh-CN" altLang="en-US" dirty="0" smtClean="0"/>
              <a:t>值</a:t>
            </a:r>
            <a:endParaRPr lang="en-US" altLang="zh-CN" dirty="0" smtClean="0"/>
          </a:p>
          <a:p>
            <a:r>
              <a:rPr lang="zh-CN" altLang="en-US" dirty="0" smtClean="0"/>
              <a:t>布拉格公式： </a:t>
            </a:r>
            <a:r>
              <a:rPr lang="en-US" altLang="zh-CN" dirty="0" smtClean="0"/>
              <a:t>2</a:t>
            </a:r>
            <a:r>
              <a:rPr lang="en-US" dirty="0" smtClean="0"/>
              <a:t>d sin </a:t>
            </a:r>
            <a:r>
              <a:rPr lang="el-GR" dirty="0" smtClean="0"/>
              <a:t>θ = </a:t>
            </a:r>
            <a:r>
              <a:rPr lang="en-US" dirty="0" smtClean="0"/>
              <a:t>n</a:t>
            </a:r>
            <a:r>
              <a:rPr lang="el-GR" dirty="0" smtClean="0"/>
              <a:t>λ</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6429388" cy="500042"/>
          </a:xfrm>
        </p:spPr>
        <p:txBody>
          <a:bodyPr>
            <a:noAutofit/>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zh-CN" altLang="en-US" sz="2000" b="1" dirty="0" smtClean="0"/>
              <a:t>混晶现象</a:t>
            </a:r>
            <a:endParaRPr lang="zh-CN" altLang="en-US" sz="2000" b="1" dirty="0"/>
          </a:p>
        </p:txBody>
      </p:sp>
      <p:pic>
        <p:nvPicPr>
          <p:cNvPr id="4" name="Picture 2"/>
          <p:cNvPicPr>
            <a:picLocks noChangeAspect="1" noChangeArrowheads="1"/>
          </p:cNvPicPr>
          <p:nvPr/>
        </p:nvPicPr>
        <p:blipFill>
          <a:blip r:embed="rId1"/>
          <a:srcRect/>
          <a:stretch>
            <a:fillRect/>
          </a:stretch>
        </p:blipFill>
        <p:spPr bwMode="auto">
          <a:xfrm>
            <a:off x="-71428" y="714356"/>
            <a:ext cx="6000750" cy="4314825"/>
          </a:xfrm>
          <a:prstGeom prst="rect">
            <a:avLst/>
          </a:prstGeom>
          <a:noFill/>
          <a:ln w="9525">
            <a:noFill/>
            <a:miter lim="800000"/>
            <a:headEnd/>
            <a:tailEnd/>
          </a:ln>
          <a:effectLst/>
        </p:spPr>
      </p:pic>
      <p:sp>
        <p:nvSpPr>
          <p:cNvPr id="5" name="TextBox 4"/>
          <p:cNvSpPr txBox="1"/>
          <p:nvPr/>
        </p:nvSpPr>
        <p:spPr>
          <a:xfrm>
            <a:off x="5857884" y="785794"/>
            <a:ext cx="2428892" cy="523220"/>
          </a:xfrm>
          <a:prstGeom prst="rect">
            <a:avLst/>
          </a:prstGeom>
          <a:noFill/>
        </p:spPr>
        <p:txBody>
          <a:bodyPr wrap="square" rtlCol="0">
            <a:spAutoFit/>
          </a:bodyPr>
          <a:lstStyle/>
          <a:p>
            <a:r>
              <a:rPr lang="zh-CN" altLang="en-US" sz="2800" b="1" dirty="0" smtClean="0">
                <a:solidFill>
                  <a:srgbClr val="3366FF"/>
                </a:solidFill>
                <a:latin typeface="楷体_GB2312" pitchFamily="49" charset="-122"/>
                <a:ea typeface="楷体_GB2312" pitchFamily="49" charset="-122"/>
              </a:rPr>
              <a:t>混晶</a:t>
            </a:r>
            <a:r>
              <a:rPr lang="en-US" altLang="zh-CN" sz="2800" b="1" dirty="0" smtClean="0">
                <a:solidFill>
                  <a:srgbClr val="3366FF"/>
                </a:solidFill>
                <a:latin typeface="楷体_GB2312" pitchFamily="49" charset="-122"/>
                <a:ea typeface="楷体_GB2312" pitchFamily="49" charset="-122"/>
              </a:rPr>
              <a:t>DSC</a:t>
            </a:r>
            <a:r>
              <a:rPr lang="zh-CN" altLang="en-US" sz="2800" b="1" dirty="0" smtClean="0">
                <a:solidFill>
                  <a:srgbClr val="3366FF"/>
                </a:solidFill>
                <a:latin typeface="楷体_GB2312" pitchFamily="49" charset="-122"/>
                <a:ea typeface="楷体_GB2312" pitchFamily="49" charset="-122"/>
              </a:rPr>
              <a:t>图谱</a:t>
            </a:r>
            <a:endParaRPr lang="zh-CN" altLang="en-US" sz="2800" b="1" dirty="0">
              <a:solidFill>
                <a:srgbClr val="3366FF"/>
              </a:solidFill>
              <a:latin typeface="楷体_GB2312" pitchFamily="49" charset="-122"/>
              <a:ea typeface="楷体_GB2312" pitchFamily="49" charset="-122"/>
            </a:endParaRPr>
          </a:p>
        </p:txBody>
      </p:sp>
      <p:pic>
        <p:nvPicPr>
          <p:cNvPr id="65540" name="Picture 4"/>
          <p:cNvPicPr>
            <a:picLocks noChangeAspect="1" noChangeArrowheads="1"/>
          </p:cNvPicPr>
          <p:nvPr/>
        </p:nvPicPr>
        <p:blipFill>
          <a:blip r:embed="rId2"/>
          <a:srcRect/>
          <a:stretch>
            <a:fillRect/>
          </a:stretch>
        </p:blipFill>
        <p:spPr bwMode="auto">
          <a:xfrm>
            <a:off x="5357818" y="1500174"/>
            <a:ext cx="3071834" cy="2100278"/>
          </a:xfrm>
          <a:prstGeom prst="rect">
            <a:avLst/>
          </a:prstGeom>
          <a:noFill/>
          <a:ln w="9525">
            <a:noFill/>
            <a:miter lim="800000"/>
            <a:headEnd/>
            <a:tailEnd/>
          </a:ln>
          <a:effectLst/>
        </p:spPr>
      </p:pic>
      <p:pic>
        <p:nvPicPr>
          <p:cNvPr id="65542" name="Picture 6"/>
          <p:cNvPicPr>
            <a:picLocks noChangeAspect="1" noChangeArrowheads="1"/>
          </p:cNvPicPr>
          <p:nvPr/>
        </p:nvPicPr>
        <p:blipFill>
          <a:blip r:embed="rId3"/>
          <a:srcRect/>
          <a:stretch>
            <a:fillRect/>
          </a:stretch>
        </p:blipFill>
        <p:spPr bwMode="auto">
          <a:xfrm>
            <a:off x="5357818" y="3571875"/>
            <a:ext cx="3286148" cy="19304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slide(fromBottom)">
                                      <p:cBhvr>
                                        <p:cTn id="10" dur="500"/>
                                        <p:tgtEl>
                                          <p:spTgt spid="65540"/>
                                        </p:tgtEl>
                                      </p:cBhvr>
                                    </p:animEffect>
                                  </p:childTnLst>
                                </p:cTn>
                              </p:par>
                              <p:par>
                                <p:cTn id="11" presetID="12" presetClass="entr" presetSubtype="4" fill="hold" nodeType="withEffect">
                                  <p:stCondLst>
                                    <p:cond delay="0"/>
                                  </p:stCondLst>
                                  <p:childTnLst>
                                    <p:set>
                                      <p:cBhvr>
                                        <p:cTn id="12" dur="1" fill="hold">
                                          <p:stCondLst>
                                            <p:cond delay="0"/>
                                          </p:stCondLst>
                                        </p:cTn>
                                        <p:tgtEl>
                                          <p:spTgt spid="65542"/>
                                        </p:tgtEl>
                                        <p:attrNameLst>
                                          <p:attrName>style.visibility</p:attrName>
                                        </p:attrNameLst>
                                      </p:cBhvr>
                                      <p:to>
                                        <p:strVal val="visible"/>
                                      </p:to>
                                    </p:set>
                                    <p:animEffect transition="in" filter="slide(fromBottom)">
                                      <p:cBhvr>
                                        <p:cTn id="13"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1"/>
          <a:srcRect/>
          <a:stretch>
            <a:fillRect/>
          </a:stretch>
        </p:blipFill>
        <p:spPr bwMode="auto">
          <a:xfrm>
            <a:off x="642910" y="857232"/>
            <a:ext cx="6362700" cy="4552950"/>
          </a:xfrm>
          <a:prstGeom prst="rect">
            <a:avLst/>
          </a:prstGeom>
          <a:noFill/>
          <a:ln w="9525">
            <a:noFill/>
            <a:miter lim="800000"/>
            <a:headEnd/>
            <a:tailEnd/>
          </a:ln>
          <a:effectLst/>
        </p:spPr>
      </p:pic>
      <p:sp>
        <p:nvSpPr>
          <p:cNvPr id="5" name="TextBox 4"/>
          <p:cNvSpPr txBox="1"/>
          <p:nvPr/>
        </p:nvSpPr>
        <p:spPr>
          <a:xfrm>
            <a:off x="3571836" y="5572140"/>
            <a:ext cx="5572164" cy="646331"/>
          </a:xfrm>
          <a:prstGeom prst="rect">
            <a:avLst/>
          </a:prstGeom>
          <a:noFill/>
        </p:spPr>
        <p:txBody>
          <a:bodyPr wrap="square" rtlCol="0">
            <a:spAutoFit/>
          </a:bodyPr>
          <a:lstStyle/>
          <a:p>
            <a:pPr algn="r"/>
            <a:r>
              <a:rPr lang="zh-CN" altLang="en-US" dirty="0" smtClean="0"/>
              <a:t>亚稳态晶型在贮藏过程中逐渐转变为稳态晶型</a:t>
            </a:r>
            <a:endParaRPr lang="en-US" altLang="zh-CN" dirty="0" smtClean="0"/>
          </a:p>
          <a:p>
            <a:pPr algn="r"/>
            <a:r>
              <a:rPr lang="zh-CN" altLang="en-US" dirty="0" smtClean="0"/>
              <a:t>开发亚稳态晶型药用时控制晶型的转变</a:t>
            </a:r>
            <a:endParaRPr lang="zh-CN" altLang="en-US" dirty="0"/>
          </a:p>
        </p:txBody>
      </p:sp>
      <p:sp>
        <p:nvSpPr>
          <p:cNvPr id="4" name="矩形 3"/>
          <p:cNvSpPr/>
          <p:nvPr/>
        </p:nvSpPr>
        <p:spPr>
          <a:xfrm>
            <a:off x="0" y="0"/>
            <a:ext cx="6786578" cy="461665"/>
          </a:xfrm>
          <a:prstGeom prst="rect">
            <a:avLst/>
          </a:prstGeom>
        </p:spPr>
        <p:txBody>
          <a:bodyPr wrap="square">
            <a:spAutoFit/>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zh-CN" altLang="en-US" sz="2000" b="1" dirty="0" smtClean="0"/>
              <a:t>晶型转换 </a:t>
            </a:r>
            <a:endParaRPr lang="zh-CN" altLang="en-US" sz="2000" dirty="0"/>
          </a:p>
        </p:txBody>
      </p:sp>
      <p:sp>
        <p:nvSpPr>
          <p:cNvPr id="6" name="TextBox 5"/>
          <p:cNvSpPr txBox="1"/>
          <p:nvPr/>
        </p:nvSpPr>
        <p:spPr>
          <a:xfrm>
            <a:off x="5214942" y="6286520"/>
            <a:ext cx="1143008" cy="369332"/>
          </a:xfrm>
          <a:prstGeom prst="rect">
            <a:avLst/>
          </a:prstGeom>
          <a:noFill/>
        </p:spPr>
        <p:txBody>
          <a:bodyPr wrap="square" rtlCol="0">
            <a:spAutoFit/>
          </a:bodyPr>
          <a:lstStyle/>
          <a:p>
            <a:r>
              <a:rPr lang="zh-CN" altLang="en-US" dirty="0" smtClean="0"/>
              <a:t>高温条件</a:t>
            </a:r>
            <a:endParaRPr lang="zh-CN" altLang="en-US" dirty="0"/>
          </a:p>
        </p:txBody>
      </p:sp>
      <p:sp>
        <p:nvSpPr>
          <p:cNvPr id="7" name="TextBox 6"/>
          <p:cNvSpPr txBox="1"/>
          <p:nvPr/>
        </p:nvSpPr>
        <p:spPr>
          <a:xfrm>
            <a:off x="6786578" y="6286520"/>
            <a:ext cx="785818" cy="369332"/>
          </a:xfrm>
          <a:prstGeom prst="rect">
            <a:avLst/>
          </a:prstGeom>
          <a:noFill/>
        </p:spPr>
        <p:txBody>
          <a:bodyPr wrap="square" rtlCol="0">
            <a:spAutoFit/>
          </a:bodyPr>
          <a:lstStyle/>
          <a:p>
            <a:r>
              <a:rPr lang="zh-CN" altLang="en-US" dirty="0" smtClean="0"/>
              <a:t>研磨</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1"/>
          <a:srcRect/>
          <a:stretch>
            <a:fillRect/>
          </a:stretch>
        </p:blipFill>
        <p:spPr bwMode="auto">
          <a:xfrm>
            <a:off x="357158" y="928670"/>
            <a:ext cx="6734175" cy="4457700"/>
          </a:xfrm>
          <a:prstGeom prst="rect">
            <a:avLst/>
          </a:prstGeom>
          <a:noFill/>
          <a:ln w="9525">
            <a:noFill/>
            <a:miter lim="800000"/>
            <a:headEnd/>
            <a:tailEnd/>
          </a:ln>
          <a:effectLst/>
        </p:spPr>
      </p:pic>
      <p:sp>
        <p:nvSpPr>
          <p:cNvPr id="3" name="矩形 2"/>
          <p:cNvSpPr/>
          <p:nvPr/>
        </p:nvSpPr>
        <p:spPr>
          <a:xfrm>
            <a:off x="0" y="0"/>
            <a:ext cx="6643702" cy="461665"/>
          </a:xfrm>
          <a:prstGeom prst="rect">
            <a:avLst/>
          </a:prstGeom>
        </p:spPr>
        <p:txBody>
          <a:bodyPr wrap="square">
            <a:spAutoFit/>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b="1" dirty="0" smtClean="0">
                <a:solidFill>
                  <a:schemeClr val="accent1">
                    <a:lumMod val="75000"/>
                  </a:schemeClr>
                </a:solidFill>
                <a:ea typeface="宋体" panose="02010600030101010101" pitchFamily="2" charset="-122"/>
              </a:rPr>
              <a:t>——</a:t>
            </a:r>
            <a:r>
              <a:rPr lang="zh-CN" altLang="en-US" sz="2000" b="1" dirty="0" smtClean="0">
                <a:solidFill>
                  <a:schemeClr val="accent1">
                    <a:lumMod val="75000"/>
                  </a:schemeClr>
                </a:solidFill>
                <a:ea typeface="宋体" panose="02010600030101010101" pitchFamily="2" charset="-122"/>
              </a:rPr>
              <a:t>混</a:t>
            </a:r>
            <a:r>
              <a:rPr lang="zh-CN" altLang="en-US" sz="2000" b="1" dirty="0" smtClean="0"/>
              <a:t>晶的分析</a:t>
            </a:r>
            <a:endParaRPr lang="zh-CN"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p:txBody>
          <a:bodyPr/>
          <a:lstStyle/>
          <a:p>
            <a:endParaRPr lang="zh-CN" altLang="en-US" smtClean="0"/>
          </a:p>
        </p:txBody>
      </p:sp>
      <p:sp>
        <p:nvSpPr>
          <p:cNvPr id="12290" name="标题 1"/>
          <p:cNvSpPr>
            <a:spLocks noGrp="1"/>
          </p:cNvSpPr>
          <p:nvPr>
            <p:ph type="title"/>
          </p:nvPr>
        </p:nvSpPr>
        <p:spPr/>
        <p:txBody>
          <a:bodyPr/>
          <a:lstStyle/>
          <a:p>
            <a:pPr fontAlgn="auto">
              <a:spcAft>
                <a:spcPts val="0"/>
              </a:spcAft>
              <a:defRPr/>
            </a:pPr>
            <a:endParaRPr lang="zh-CN" altLang="en-US" smtClean="0"/>
          </a:p>
        </p:txBody>
      </p:sp>
      <p:pic>
        <p:nvPicPr>
          <p:cNvPr id="19460" name="Picture 2" descr="F:\fukaimin\一致性评价原料问题\8.jpg"/>
          <p:cNvPicPr>
            <a:picLocks noChangeAspect="1" noChangeArrowheads="1"/>
          </p:cNvPicPr>
          <p:nvPr/>
        </p:nvPicPr>
        <p:blipFill>
          <a:blip r:embed="rId1"/>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285720" y="785794"/>
            <a:ext cx="8441011" cy="5500726"/>
          </a:xfrm>
          <a:prstGeom prst="rect">
            <a:avLst/>
          </a:prstGeom>
          <a:noFill/>
          <a:ln w="9525">
            <a:noFill/>
            <a:miter lim="800000"/>
            <a:headEnd/>
            <a:tailEnd/>
          </a:ln>
          <a:effectLst/>
        </p:spPr>
      </p:pic>
      <p:sp>
        <p:nvSpPr>
          <p:cNvPr id="3" name="TextBox 2"/>
          <p:cNvSpPr txBox="1"/>
          <p:nvPr/>
        </p:nvSpPr>
        <p:spPr>
          <a:xfrm>
            <a:off x="0" y="214290"/>
            <a:ext cx="6286512" cy="461665"/>
          </a:xfrm>
          <a:prstGeom prst="rect">
            <a:avLst/>
          </a:prstGeom>
          <a:noFill/>
        </p:spPr>
        <p:txBody>
          <a:bodyPr wrap="square" rtlCol="0">
            <a:spAutoFit/>
          </a:bodyPr>
          <a:lstStyle/>
          <a:p>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000" b="1" dirty="0" smtClean="0">
                <a:solidFill>
                  <a:schemeClr val="accent2"/>
                </a:solidFill>
              </a:rPr>
              <a:t>中国药品市场背景概述</a:t>
            </a:r>
            <a:endParaRPr lang="zh-CN" altLang="en-US" sz="2000" b="1" dirty="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1"/>
          </p:nvPr>
        </p:nvSpPr>
        <p:spPr/>
        <p:txBody>
          <a:bodyPr/>
          <a:lstStyle/>
          <a:p>
            <a:endParaRPr lang="zh-CN" altLang="en-US" smtClean="0"/>
          </a:p>
        </p:txBody>
      </p:sp>
      <p:sp>
        <p:nvSpPr>
          <p:cNvPr id="14338" name="标题 1"/>
          <p:cNvSpPr>
            <a:spLocks noGrp="1"/>
          </p:cNvSpPr>
          <p:nvPr>
            <p:ph type="title"/>
          </p:nvPr>
        </p:nvSpPr>
        <p:spPr/>
        <p:txBody>
          <a:bodyPr/>
          <a:lstStyle/>
          <a:p>
            <a:pPr fontAlgn="auto">
              <a:spcAft>
                <a:spcPts val="0"/>
              </a:spcAft>
              <a:defRPr/>
            </a:pPr>
            <a:endParaRPr lang="zh-CN" altLang="en-US" smtClean="0"/>
          </a:p>
        </p:txBody>
      </p:sp>
      <p:pic>
        <p:nvPicPr>
          <p:cNvPr id="21508" name="Picture 2" descr="F:\fukaimin\一致性评价原料问题\10.jpg"/>
          <p:cNvPicPr>
            <a:picLocks noChangeAspect="1" noChangeArrowheads="1"/>
          </p:cNvPicPr>
          <p:nvPr/>
        </p:nvPicPr>
        <p:blipFill>
          <a:blip r:embed="rId1"/>
          <a:srcRect/>
          <a:stretch>
            <a:fillRect/>
          </a:stretch>
        </p:blipFill>
        <p:spPr bwMode="auto">
          <a:xfrm>
            <a:off x="0" y="0"/>
            <a:ext cx="9144000" cy="689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p:txBody>
          <a:bodyPr/>
          <a:lstStyle/>
          <a:p>
            <a:endParaRPr lang="zh-CN" altLang="en-US" smtClean="0"/>
          </a:p>
        </p:txBody>
      </p:sp>
      <p:sp>
        <p:nvSpPr>
          <p:cNvPr id="16386" name="标题 1"/>
          <p:cNvSpPr>
            <a:spLocks noGrp="1"/>
          </p:cNvSpPr>
          <p:nvPr>
            <p:ph type="title"/>
          </p:nvPr>
        </p:nvSpPr>
        <p:spPr>
          <a:xfrm>
            <a:off x="0" y="0"/>
            <a:ext cx="5857884" cy="571480"/>
          </a:xfrm>
        </p:spPr>
        <p:txBody>
          <a:bodyPr>
            <a:normAutofit fontScale="90000"/>
          </a:bodyPr>
          <a:lstStyle/>
          <a:p>
            <a:pPr>
              <a:defRPr/>
            </a:pPr>
            <a:r>
              <a:rPr lang="en-US" altLang="zh-CN" sz="2700" b="1" dirty="0" smtClean="0">
                <a:solidFill>
                  <a:schemeClr val="accent1">
                    <a:lumMod val="75000"/>
                  </a:schemeClr>
                </a:solidFill>
                <a:ea typeface="宋体" panose="02010600030101010101" pitchFamily="2" charset="-122"/>
              </a:rPr>
              <a:t>API</a:t>
            </a:r>
            <a:r>
              <a:rPr lang="zh-CN" altLang="en-US" sz="2700" b="1" dirty="0" smtClean="0">
                <a:solidFill>
                  <a:schemeClr val="accent1">
                    <a:lumMod val="75000"/>
                  </a:schemeClr>
                </a:solidFill>
                <a:ea typeface="宋体" panose="02010600030101010101" pitchFamily="2" charset="-122"/>
              </a:rPr>
              <a:t>关键质量属性之多晶型的研究</a:t>
            </a:r>
            <a:r>
              <a:rPr lang="en-US" altLang="zh-CN" sz="2700" b="1" dirty="0" smtClean="0">
                <a:solidFill>
                  <a:schemeClr val="accent1">
                    <a:lumMod val="75000"/>
                  </a:schemeClr>
                </a:solidFill>
                <a:ea typeface="宋体" panose="02010600030101010101" pitchFamily="2" charset="-122"/>
              </a:rPr>
              <a:t>——BCS</a:t>
            </a:r>
            <a:endParaRPr lang="zh-CN" altLang="en-US" dirty="0" smtClean="0"/>
          </a:p>
        </p:txBody>
      </p:sp>
      <p:pic>
        <p:nvPicPr>
          <p:cNvPr id="23556" name="Picture 2" descr="F:\fukaimin\一致性评价原料问题\12.jpg"/>
          <p:cNvPicPr>
            <a:picLocks noChangeAspect="1" noChangeArrowheads="1"/>
          </p:cNvPicPr>
          <p:nvPr/>
        </p:nvPicPr>
        <p:blipFill>
          <a:blip r:embed="rId1"/>
          <a:srcRect/>
          <a:stretch>
            <a:fillRect/>
          </a:stretch>
        </p:blipFill>
        <p:spPr bwMode="auto">
          <a:xfrm>
            <a:off x="0" y="642918"/>
            <a:ext cx="9144000" cy="632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p:cNvSpPr>
          <p:nvPr>
            <p:ph idx="1"/>
          </p:nvPr>
        </p:nvSpPr>
        <p:spPr/>
        <p:txBody>
          <a:bodyPr/>
          <a:lstStyle/>
          <a:p>
            <a:endParaRPr lang="zh-CN" altLang="en-US" smtClean="0"/>
          </a:p>
        </p:txBody>
      </p:sp>
      <p:sp>
        <p:nvSpPr>
          <p:cNvPr id="17410" name="标题 1"/>
          <p:cNvSpPr>
            <a:spLocks noGrp="1"/>
          </p:cNvSpPr>
          <p:nvPr>
            <p:ph type="title"/>
          </p:nvPr>
        </p:nvSpPr>
        <p:spPr/>
        <p:txBody>
          <a:bodyPr/>
          <a:lstStyle/>
          <a:p>
            <a:pPr fontAlgn="auto">
              <a:spcAft>
                <a:spcPts val="0"/>
              </a:spcAft>
              <a:defRPr/>
            </a:pPr>
            <a:endParaRPr lang="zh-CN" altLang="en-US" smtClean="0"/>
          </a:p>
        </p:txBody>
      </p:sp>
      <p:pic>
        <p:nvPicPr>
          <p:cNvPr id="24580" name="Picture 2" descr="F:\fukaimin\一致性评价原料问题\13.jpg"/>
          <p:cNvPicPr>
            <a:picLocks noChangeAspect="1" noChangeArrowheads="1"/>
          </p:cNvPicPr>
          <p:nvPr/>
        </p:nvPicPr>
        <p:blipFill>
          <a:blip r:embed="rId1"/>
          <a:srcRect/>
          <a:stretch>
            <a:fillRect/>
          </a:stretch>
        </p:blipFill>
        <p:spPr bwMode="auto">
          <a:xfrm>
            <a:off x="0" y="0"/>
            <a:ext cx="9226550" cy="694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p:txBody>
          <a:bodyPr/>
          <a:lstStyle/>
          <a:p>
            <a:endParaRPr lang="zh-CN" altLang="en-US" smtClean="0"/>
          </a:p>
        </p:txBody>
      </p:sp>
      <p:sp>
        <p:nvSpPr>
          <p:cNvPr id="19458" name="标题 1"/>
          <p:cNvSpPr>
            <a:spLocks noGrp="1"/>
          </p:cNvSpPr>
          <p:nvPr>
            <p:ph type="title"/>
          </p:nvPr>
        </p:nvSpPr>
        <p:spPr>
          <a:xfrm>
            <a:off x="0" y="0"/>
            <a:ext cx="5715008" cy="654032"/>
          </a:xfrm>
        </p:spPr>
        <p:txBody>
          <a:bodyPr>
            <a:normAutofit/>
          </a:bodyPr>
          <a:lstStyle/>
          <a:p>
            <a:pPr fontAlgn="auto">
              <a:spcAft>
                <a:spcPts val="0"/>
              </a:spcAft>
              <a:defRPr/>
            </a:pPr>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zh-CN" altLang="en-US" sz="2000" b="1" dirty="0" smtClean="0">
                <a:solidFill>
                  <a:schemeClr val="accent1">
                    <a:lumMod val="75000"/>
                  </a:schemeClr>
                </a:solidFill>
                <a:ea typeface="宋体" panose="02010600030101010101" pitchFamily="2" charset="-122"/>
              </a:rPr>
              <a:t>晶癖</a:t>
            </a:r>
            <a:endParaRPr lang="zh-CN" altLang="en-US" sz="2000" dirty="0" smtClean="0"/>
          </a:p>
        </p:txBody>
      </p:sp>
      <p:pic>
        <p:nvPicPr>
          <p:cNvPr id="26628" name="Picture 2" descr="F:\fukaimin\一致性评价原料问题\15.jpg"/>
          <p:cNvPicPr>
            <a:picLocks noChangeAspect="1" noChangeArrowheads="1"/>
          </p:cNvPicPr>
          <p:nvPr/>
        </p:nvPicPr>
        <p:blipFill>
          <a:blip r:embed="rId1"/>
          <a:srcRect/>
          <a:stretch>
            <a:fillRect/>
          </a:stretch>
        </p:blipFill>
        <p:spPr bwMode="auto">
          <a:xfrm>
            <a:off x="0" y="714356"/>
            <a:ext cx="9134475" cy="6157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0324"/>
            <a:ext cx="7043758" cy="582594"/>
          </a:xfrm>
        </p:spPr>
        <p:txBody>
          <a:bodyPr>
            <a:normAutofit fontScale="90000"/>
          </a:bodyPr>
          <a:lstStyle/>
          <a:p>
            <a:r>
              <a:rPr lang="en-US" altLang="zh-CN" sz="2400" b="1" dirty="0" smtClean="0">
                <a:solidFill>
                  <a:schemeClr val="accent1">
                    <a:lumMod val="75000"/>
                  </a:schemeClr>
                </a:solidFill>
                <a:ea typeface="宋体" panose="02010600030101010101" pitchFamily="2" charset="-122"/>
              </a:rPr>
              <a:t>API</a:t>
            </a:r>
            <a:r>
              <a:rPr lang="zh-CN" altLang="en-US" sz="2400" b="1" dirty="0" smtClean="0">
                <a:solidFill>
                  <a:schemeClr val="accent1">
                    <a:lumMod val="75000"/>
                  </a:schemeClr>
                </a:solidFill>
                <a:ea typeface="宋体" panose="02010600030101010101" pitchFamily="2" charset="-122"/>
              </a:rPr>
              <a:t>关键质量属性之多晶型的研究</a:t>
            </a:r>
            <a:r>
              <a:rPr lang="en-US" altLang="zh-CN" sz="2400" b="1" dirty="0" smtClean="0">
                <a:solidFill>
                  <a:schemeClr val="accent1">
                    <a:lumMod val="75000"/>
                  </a:schemeClr>
                </a:solidFill>
                <a:ea typeface="宋体" panose="02010600030101010101" pitchFamily="2" charset="-122"/>
              </a:rPr>
              <a:t>——</a:t>
            </a:r>
            <a:r>
              <a:rPr lang="zh-CN" altLang="en-US" sz="2000" b="1" dirty="0" smtClean="0">
                <a:solidFill>
                  <a:schemeClr val="accent1">
                    <a:lumMod val="75000"/>
                  </a:schemeClr>
                </a:solidFill>
                <a:ea typeface="宋体" panose="02010600030101010101" pitchFamily="2" charset="-122"/>
              </a:rPr>
              <a:t>晶癖对制剂的影响</a:t>
            </a:r>
            <a:endParaRPr lang="zh-CN" altLang="en-US" sz="2000" dirty="0"/>
          </a:p>
        </p:txBody>
      </p:sp>
      <p:pic>
        <p:nvPicPr>
          <p:cNvPr id="68610" name="Picture 2"/>
          <p:cNvPicPr>
            <a:picLocks noGrp="1" noChangeAspect="1" noChangeArrowheads="1"/>
          </p:cNvPicPr>
          <p:nvPr>
            <p:ph idx="1"/>
          </p:nvPr>
        </p:nvPicPr>
        <p:blipFill>
          <a:blip r:embed="rId1"/>
          <a:srcRect/>
          <a:stretch>
            <a:fillRect/>
          </a:stretch>
        </p:blipFill>
        <p:spPr bwMode="auto">
          <a:xfrm>
            <a:off x="0" y="928670"/>
            <a:ext cx="2428892" cy="4773055"/>
          </a:xfrm>
          <a:prstGeom prst="rect">
            <a:avLst/>
          </a:prstGeom>
          <a:noFill/>
          <a:ln w="9525">
            <a:noFill/>
            <a:miter lim="800000"/>
            <a:headEnd/>
            <a:tailEnd/>
          </a:ln>
          <a:effectLst/>
        </p:spPr>
      </p:pic>
      <p:pic>
        <p:nvPicPr>
          <p:cNvPr id="68611" name="Picture 3"/>
          <p:cNvPicPr>
            <a:picLocks noChangeAspect="1" noChangeArrowheads="1"/>
          </p:cNvPicPr>
          <p:nvPr/>
        </p:nvPicPr>
        <p:blipFill>
          <a:blip r:embed="rId2"/>
          <a:srcRect/>
          <a:stretch>
            <a:fillRect/>
          </a:stretch>
        </p:blipFill>
        <p:spPr bwMode="auto">
          <a:xfrm>
            <a:off x="2143108" y="928670"/>
            <a:ext cx="2304016" cy="4572032"/>
          </a:xfrm>
          <a:prstGeom prst="rect">
            <a:avLst/>
          </a:prstGeom>
          <a:noFill/>
          <a:ln w="9525">
            <a:noFill/>
            <a:miter lim="800000"/>
            <a:headEnd/>
            <a:tailEnd/>
          </a:ln>
          <a:effectLst/>
        </p:spPr>
      </p:pic>
      <p:pic>
        <p:nvPicPr>
          <p:cNvPr id="68612" name="Picture 4"/>
          <p:cNvPicPr>
            <a:picLocks noChangeAspect="1" noChangeArrowheads="1"/>
          </p:cNvPicPr>
          <p:nvPr/>
        </p:nvPicPr>
        <p:blipFill>
          <a:blip r:embed="rId3"/>
          <a:srcRect/>
          <a:stretch>
            <a:fillRect/>
          </a:stretch>
        </p:blipFill>
        <p:spPr bwMode="auto">
          <a:xfrm>
            <a:off x="4429124" y="857232"/>
            <a:ext cx="3357586" cy="1690615"/>
          </a:xfrm>
          <a:prstGeom prst="rect">
            <a:avLst/>
          </a:prstGeom>
          <a:noFill/>
          <a:ln w="9525">
            <a:noFill/>
            <a:miter lim="800000"/>
            <a:headEnd/>
            <a:tailEnd/>
          </a:ln>
          <a:effectLst/>
        </p:spPr>
      </p:pic>
      <p:pic>
        <p:nvPicPr>
          <p:cNvPr id="68613" name="Picture 5"/>
          <p:cNvPicPr>
            <a:picLocks noChangeAspect="1" noChangeArrowheads="1"/>
          </p:cNvPicPr>
          <p:nvPr/>
        </p:nvPicPr>
        <p:blipFill>
          <a:blip r:embed="rId4"/>
          <a:srcRect/>
          <a:stretch>
            <a:fillRect/>
          </a:stretch>
        </p:blipFill>
        <p:spPr bwMode="auto">
          <a:xfrm>
            <a:off x="4429124" y="2500306"/>
            <a:ext cx="4737467" cy="1500198"/>
          </a:xfrm>
          <a:prstGeom prst="rect">
            <a:avLst/>
          </a:prstGeom>
          <a:noFill/>
          <a:ln w="9525">
            <a:noFill/>
            <a:miter lim="800000"/>
            <a:headEnd/>
            <a:tailEnd/>
          </a:ln>
          <a:effectLst/>
        </p:spPr>
      </p:pic>
      <p:pic>
        <p:nvPicPr>
          <p:cNvPr id="64514" name="Picture 2"/>
          <p:cNvPicPr>
            <a:picLocks noChangeAspect="1" noChangeArrowheads="1"/>
          </p:cNvPicPr>
          <p:nvPr/>
        </p:nvPicPr>
        <p:blipFill>
          <a:blip r:embed="rId5"/>
          <a:srcRect/>
          <a:stretch>
            <a:fillRect/>
          </a:stretch>
        </p:blipFill>
        <p:spPr bwMode="auto">
          <a:xfrm>
            <a:off x="7315200" y="1000108"/>
            <a:ext cx="182880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idx="1"/>
          </p:nvPr>
        </p:nvSpPr>
        <p:spPr/>
        <p:txBody>
          <a:bodyPr/>
          <a:lstStyle/>
          <a:p>
            <a:endParaRPr lang="zh-CN" altLang="en-US" smtClean="0"/>
          </a:p>
        </p:txBody>
      </p:sp>
      <p:sp>
        <p:nvSpPr>
          <p:cNvPr id="22530" name="标题 1"/>
          <p:cNvSpPr>
            <a:spLocks noGrp="1"/>
          </p:cNvSpPr>
          <p:nvPr>
            <p:ph type="title"/>
          </p:nvPr>
        </p:nvSpPr>
        <p:spPr>
          <a:xfrm>
            <a:off x="0" y="0"/>
            <a:ext cx="8072462" cy="868346"/>
          </a:xfrm>
        </p:spPr>
        <p:txBody>
          <a:bodyPr>
            <a:normAutofit/>
          </a:bodyPr>
          <a:lstStyle/>
          <a:p>
            <a:pPr fontAlgn="auto">
              <a:spcAft>
                <a:spcPts val="0"/>
              </a:spcAft>
              <a:defRPr/>
            </a:pPr>
            <a:r>
              <a:rPr lang="en-US" altLang="zh-CN" sz="2700" b="1" dirty="0" smtClean="0">
                <a:solidFill>
                  <a:schemeClr val="accent1">
                    <a:lumMod val="75000"/>
                  </a:schemeClr>
                </a:solidFill>
                <a:ea typeface="宋体" panose="02010600030101010101" pitchFamily="2" charset="-122"/>
              </a:rPr>
              <a:t>API</a:t>
            </a:r>
            <a:r>
              <a:rPr lang="zh-CN" altLang="en-US" sz="2700" b="1" dirty="0" smtClean="0">
                <a:solidFill>
                  <a:schemeClr val="accent1">
                    <a:lumMod val="75000"/>
                  </a:schemeClr>
                </a:solidFill>
                <a:ea typeface="宋体" panose="02010600030101010101" pitchFamily="2" charset="-122"/>
              </a:rPr>
              <a:t>关键质量属性之多晶型的研究</a:t>
            </a:r>
            <a:r>
              <a:rPr lang="en-US" altLang="zh-CN" sz="2700" b="1" dirty="0" smtClean="0">
                <a:solidFill>
                  <a:schemeClr val="accent1">
                    <a:lumMod val="75000"/>
                  </a:schemeClr>
                </a:solidFill>
                <a:ea typeface="宋体" panose="02010600030101010101" pitchFamily="2" charset="-122"/>
              </a:rPr>
              <a:t>——</a:t>
            </a:r>
            <a:r>
              <a:rPr lang="zh-CN" altLang="en-US" sz="2200" b="1" dirty="0" smtClean="0">
                <a:solidFill>
                  <a:schemeClr val="accent1">
                    <a:lumMod val="75000"/>
                  </a:schemeClr>
                </a:solidFill>
                <a:ea typeface="宋体" panose="02010600030101010101" pitchFamily="2" charset="-122"/>
              </a:rPr>
              <a:t>粒度对制剂的影响</a:t>
            </a:r>
            <a:endParaRPr lang="zh-CN" altLang="en-US" sz="2200" dirty="0" smtClean="0"/>
          </a:p>
        </p:txBody>
      </p:sp>
      <p:pic>
        <p:nvPicPr>
          <p:cNvPr id="29700" name="Picture 2" descr="F:\fukaimin\一致性评价原料问题\17.jpg"/>
          <p:cNvPicPr>
            <a:picLocks noChangeAspect="1" noChangeArrowheads="1"/>
          </p:cNvPicPr>
          <p:nvPr/>
        </p:nvPicPr>
        <p:blipFill>
          <a:blip r:embed="rId1"/>
          <a:srcRect/>
          <a:stretch>
            <a:fillRect/>
          </a:stretch>
        </p:blipFill>
        <p:spPr bwMode="auto">
          <a:xfrm>
            <a:off x="0" y="690543"/>
            <a:ext cx="9128125" cy="6167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2071670" cy="642918"/>
          </a:xfrm>
        </p:spPr>
        <p:txBody>
          <a:bodyPr>
            <a:normAutofit fontScale="90000"/>
          </a:bodyPr>
          <a:lstStyle/>
          <a:p>
            <a:r>
              <a:rPr lang="en-US" altLang="zh-CN" dirty="0" smtClean="0"/>
              <a:t>Aspirin</a:t>
            </a:r>
            <a:endParaRPr lang="zh-CN" altLang="en-US" dirty="0"/>
          </a:p>
        </p:txBody>
      </p:sp>
      <p:pic>
        <p:nvPicPr>
          <p:cNvPr id="64514" name="Picture 2"/>
          <p:cNvPicPr>
            <a:picLocks noChangeAspect="1" noChangeArrowheads="1"/>
          </p:cNvPicPr>
          <p:nvPr/>
        </p:nvPicPr>
        <p:blipFill>
          <a:blip r:embed="rId1"/>
          <a:srcRect/>
          <a:stretch>
            <a:fillRect/>
          </a:stretch>
        </p:blipFill>
        <p:spPr bwMode="auto">
          <a:xfrm>
            <a:off x="0" y="519122"/>
            <a:ext cx="6000750" cy="42672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2"/>
          <a:srcRect/>
          <a:stretch>
            <a:fillRect/>
          </a:stretch>
        </p:blipFill>
        <p:spPr bwMode="auto">
          <a:xfrm>
            <a:off x="214282" y="4857761"/>
            <a:ext cx="5500726" cy="700092"/>
          </a:xfrm>
          <a:prstGeom prst="rect">
            <a:avLst/>
          </a:prstGeom>
          <a:noFill/>
          <a:ln w="9525">
            <a:noFill/>
            <a:miter lim="800000"/>
            <a:headEnd/>
            <a:tailEnd/>
          </a:ln>
          <a:effectLst/>
        </p:spPr>
      </p:pic>
      <p:sp>
        <p:nvSpPr>
          <p:cNvPr id="5" name="矩形 4"/>
          <p:cNvSpPr/>
          <p:nvPr/>
        </p:nvSpPr>
        <p:spPr>
          <a:xfrm>
            <a:off x="5786446" y="857232"/>
            <a:ext cx="3357554" cy="1754326"/>
          </a:xfrm>
          <a:prstGeom prst="rect">
            <a:avLst/>
          </a:prstGeom>
        </p:spPr>
        <p:txBody>
          <a:bodyPr wrap="square">
            <a:spAutoFit/>
          </a:bodyPr>
          <a:lstStyle/>
          <a:p>
            <a:r>
              <a:rPr lang="en-US" dirty="0" smtClean="0"/>
              <a:t>Aspirin, also known as acetylsalicylic acid, has numerous pharmaceutical applications. First synthesized in 1897, aspirin is only found experimentally in one crystal structure. </a:t>
            </a:r>
            <a:endParaRPr lang="zh-CN" altLang="en-US" dirty="0"/>
          </a:p>
        </p:txBody>
      </p:sp>
      <p:sp>
        <p:nvSpPr>
          <p:cNvPr id="6" name="矩形 5"/>
          <p:cNvSpPr/>
          <p:nvPr/>
        </p:nvSpPr>
        <p:spPr>
          <a:xfrm>
            <a:off x="5715008" y="4071942"/>
            <a:ext cx="3643306" cy="923330"/>
          </a:xfrm>
          <a:prstGeom prst="rect">
            <a:avLst/>
          </a:prstGeom>
        </p:spPr>
        <p:txBody>
          <a:bodyPr wrap="square">
            <a:spAutoFit/>
          </a:bodyPr>
          <a:lstStyle/>
          <a:p>
            <a:r>
              <a:rPr lang="en-US" dirty="0" smtClean="0"/>
              <a:t>In 2017, the third ambient polymorph of aspirin is described. </a:t>
            </a:r>
            <a:endParaRPr lang="en-US" dirty="0" smtClean="0"/>
          </a:p>
          <a:p>
            <a:r>
              <a:rPr lang="en-US" dirty="0" smtClean="0"/>
              <a:t>It was crystallized from the melt. </a:t>
            </a:r>
            <a:endParaRPr lang="zh-CN" altLang="en-US" dirty="0"/>
          </a:p>
        </p:txBody>
      </p:sp>
      <p:sp>
        <p:nvSpPr>
          <p:cNvPr id="7" name="矩形 6"/>
          <p:cNvSpPr/>
          <p:nvPr/>
        </p:nvSpPr>
        <p:spPr>
          <a:xfrm>
            <a:off x="5786446" y="2571744"/>
            <a:ext cx="3143272" cy="1200329"/>
          </a:xfrm>
          <a:prstGeom prst="rect">
            <a:avLst/>
          </a:prstGeom>
        </p:spPr>
        <p:txBody>
          <a:bodyPr wrap="square">
            <a:spAutoFit/>
          </a:bodyPr>
          <a:lstStyle/>
          <a:p>
            <a:r>
              <a:rPr lang="en-US" dirty="0" smtClean="0"/>
              <a:t>the structure of a second polymorph II, similar in structure to the original form I, was reported in 2005.</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2000232" cy="500042"/>
          </a:xfrm>
        </p:spPr>
        <p:txBody>
          <a:bodyPr>
            <a:normAutofit/>
          </a:bodyPr>
          <a:lstStyle/>
          <a:p>
            <a:r>
              <a:rPr lang="en-US" sz="2400" b="1" dirty="0" err="1" smtClean="0"/>
              <a:t>Metformin</a:t>
            </a:r>
            <a:endParaRPr lang="zh-CN" altLang="en-US" sz="2400" b="1" dirty="0"/>
          </a:p>
        </p:txBody>
      </p:sp>
      <p:pic>
        <p:nvPicPr>
          <p:cNvPr id="61442" name="Picture 2"/>
          <p:cNvPicPr>
            <a:picLocks noChangeAspect="1" noChangeArrowheads="1"/>
          </p:cNvPicPr>
          <p:nvPr/>
        </p:nvPicPr>
        <p:blipFill>
          <a:blip r:embed="rId1"/>
          <a:srcRect/>
          <a:stretch>
            <a:fillRect/>
          </a:stretch>
        </p:blipFill>
        <p:spPr bwMode="auto">
          <a:xfrm>
            <a:off x="4880670" y="0"/>
            <a:ext cx="4263362" cy="4143380"/>
          </a:xfrm>
          <a:prstGeom prst="rect">
            <a:avLst/>
          </a:prstGeom>
          <a:noFill/>
          <a:ln w="9525">
            <a:noFill/>
            <a:miter lim="800000"/>
            <a:headEnd/>
            <a:tailEnd/>
          </a:ln>
          <a:effectLst/>
        </p:spPr>
      </p:pic>
      <p:pic>
        <p:nvPicPr>
          <p:cNvPr id="5" name="Picture 3"/>
          <p:cNvPicPr>
            <a:picLocks noChangeAspect="1" noChangeArrowheads="1"/>
          </p:cNvPicPr>
          <p:nvPr/>
        </p:nvPicPr>
        <p:blipFill>
          <a:blip r:embed="rId2"/>
          <a:srcRect/>
          <a:stretch>
            <a:fillRect/>
          </a:stretch>
        </p:blipFill>
        <p:spPr bwMode="auto">
          <a:xfrm>
            <a:off x="0" y="5834612"/>
            <a:ext cx="8786874" cy="109485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0" y="5001425"/>
            <a:ext cx="8929718" cy="856467"/>
          </a:xfrm>
          <a:prstGeom prst="rect">
            <a:avLst/>
          </a:prstGeom>
          <a:noFill/>
          <a:ln w="9525">
            <a:noFill/>
            <a:miter lim="800000"/>
            <a:headEnd/>
            <a:tailEnd/>
          </a:ln>
          <a:effectLst/>
        </p:spPr>
      </p:pic>
      <p:sp>
        <p:nvSpPr>
          <p:cNvPr id="7" name="矩形 6"/>
          <p:cNvSpPr/>
          <p:nvPr/>
        </p:nvSpPr>
        <p:spPr>
          <a:xfrm>
            <a:off x="1571604" y="571480"/>
            <a:ext cx="2500330" cy="2308324"/>
          </a:xfrm>
          <a:prstGeom prst="rect">
            <a:avLst/>
          </a:prstGeom>
        </p:spPr>
        <p:txBody>
          <a:bodyPr wrap="square">
            <a:spAutoFit/>
          </a:bodyPr>
          <a:lstStyle/>
          <a:p>
            <a:r>
              <a:rPr lang="zh-CN" altLang="en-US" dirty="0" smtClean="0"/>
              <a:t>有文献报道盐酸二甲双胍一个是稳定晶型，一个是亚稳定晶型，亚稳定晶型在放置过程中会逐渐转变成稳定晶型，属</a:t>
            </a:r>
            <a:r>
              <a:rPr lang="en-US" altLang="zh-CN" dirty="0" smtClean="0"/>
              <a:t>BCS Ⅲ</a:t>
            </a:r>
            <a:r>
              <a:rPr lang="zh-CN" altLang="en-US" dirty="0" smtClean="0"/>
              <a:t>类，而且两者生物利用度一致，不需要单独研究。</a:t>
            </a:r>
            <a:endParaRPr lang="zh-CN" altLang="en-US" dirty="0"/>
          </a:p>
        </p:txBody>
      </p:sp>
      <p:sp>
        <p:nvSpPr>
          <p:cNvPr id="8" name="TextBox 7"/>
          <p:cNvSpPr txBox="1"/>
          <p:nvPr/>
        </p:nvSpPr>
        <p:spPr>
          <a:xfrm>
            <a:off x="1643042" y="3000372"/>
            <a:ext cx="1643074" cy="369332"/>
          </a:xfrm>
          <a:prstGeom prst="rect">
            <a:avLst/>
          </a:prstGeom>
          <a:noFill/>
        </p:spPr>
        <p:txBody>
          <a:bodyPr wrap="square" rtlCol="0">
            <a:spAutoFit/>
          </a:bodyPr>
          <a:lstStyle/>
          <a:p>
            <a:r>
              <a:rPr lang="zh-CN" altLang="en-US" dirty="0" smtClean="0"/>
              <a:t>晶癖</a:t>
            </a:r>
            <a:endParaRPr lang="zh-CN" altLang="en-US" dirty="0"/>
          </a:p>
        </p:txBody>
      </p:sp>
      <p:pic>
        <p:nvPicPr>
          <p:cNvPr id="62466" name="图片 1"/>
          <p:cNvPicPr>
            <a:picLocks noChangeAspect="1" noChangeArrowheads="1"/>
          </p:cNvPicPr>
          <p:nvPr/>
        </p:nvPicPr>
        <p:blipFill>
          <a:blip r:embed="rId4"/>
          <a:srcRect/>
          <a:stretch>
            <a:fillRect/>
          </a:stretch>
        </p:blipFill>
        <p:spPr bwMode="auto">
          <a:xfrm>
            <a:off x="0" y="3571876"/>
            <a:ext cx="5572132" cy="15388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p:txBody>
          <a:bodyPr/>
          <a:lstStyle/>
          <a:p>
            <a:endParaRPr lang="zh-CN" altLang="en-US" smtClean="0"/>
          </a:p>
        </p:txBody>
      </p:sp>
      <p:sp>
        <p:nvSpPr>
          <p:cNvPr id="21506" name="标题 1"/>
          <p:cNvSpPr>
            <a:spLocks noGrp="1"/>
          </p:cNvSpPr>
          <p:nvPr>
            <p:ph type="title"/>
          </p:nvPr>
        </p:nvSpPr>
        <p:spPr>
          <a:xfrm>
            <a:off x="0" y="0"/>
            <a:ext cx="4786314" cy="500066"/>
          </a:xfrm>
        </p:spPr>
        <p:txBody>
          <a:bodyPr>
            <a:normAutofit fontScale="90000"/>
          </a:bodyPr>
          <a:lstStyle/>
          <a:p>
            <a:pPr fontAlgn="auto">
              <a:spcAft>
                <a:spcPts val="0"/>
              </a:spcAft>
              <a:defRPr/>
            </a:pPr>
            <a:br>
              <a:rPr lang="en-US" altLang="zh-CN" sz="2400" dirty="0" smtClean="0"/>
            </a:br>
            <a:r>
              <a:rPr lang="zh-CN" altLang="en-US" sz="2700" dirty="0" smtClean="0"/>
              <a:t>日本橙皮书中二甲双胍参比制剂</a:t>
            </a:r>
            <a:endParaRPr lang="zh-CN" altLang="en-US" sz="2700" dirty="0" smtClean="0"/>
          </a:p>
        </p:txBody>
      </p:sp>
      <p:pic>
        <p:nvPicPr>
          <p:cNvPr id="28676" name="Picture 2"/>
          <p:cNvPicPr>
            <a:picLocks noChangeAspect="1" noChangeArrowheads="1"/>
          </p:cNvPicPr>
          <p:nvPr/>
        </p:nvPicPr>
        <p:blipFill>
          <a:blip r:embed="rId1"/>
          <a:srcRect/>
          <a:stretch>
            <a:fillRect/>
          </a:stretch>
        </p:blipFill>
        <p:spPr bwMode="auto">
          <a:xfrm>
            <a:off x="214313" y="873125"/>
            <a:ext cx="8572500" cy="3127375"/>
          </a:xfrm>
          <a:prstGeom prst="rect">
            <a:avLst/>
          </a:prstGeom>
          <a:noFill/>
          <a:ln w="9525">
            <a:noFill/>
            <a:miter lim="800000"/>
            <a:headEnd/>
            <a:tailEnd/>
          </a:ln>
        </p:spPr>
      </p:pic>
      <p:pic>
        <p:nvPicPr>
          <p:cNvPr id="28677" name="Picture 3"/>
          <p:cNvPicPr>
            <a:picLocks noChangeAspect="1" noChangeArrowheads="1"/>
          </p:cNvPicPr>
          <p:nvPr/>
        </p:nvPicPr>
        <p:blipFill>
          <a:blip r:embed="rId2"/>
          <a:srcRect/>
          <a:stretch>
            <a:fillRect/>
          </a:stretch>
        </p:blipFill>
        <p:spPr bwMode="auto">
          <a:xfrm>
            <a:off x="428625" y="3929063"/>
            <a:ext cx="4143375" cy="2784475"/>
          </a:xfrm>
          <a:prstGeom prst="rect">
            <a:avLst/>
          </a:prstGeom>
          <a:noFill/>
          <a:ln w="9525">
            <a:noFill/>
            <a:miter lim="800000"/>
            <a:headEnd/>
            <a:tailEnd/>
          </a:ln>
        </p:spPr>
      </p:pic>
      <p:pic>
        <p:nvPicPr>
          <p:cNvPr id="28678" name="Picture 4"/>
          <p:cNvPicPr>
            <a:picLocks noChangeAspect="1" noChangeArrowheads="1"/>
          </p:cNvPicPr>
          <p:nvPr/>
        </p:nvPicPr>
        <p:blipFill>
          <a:blip r:embed="rId3"/>
          <a:srcRect/>
          <a:stretch>
            <a:fillRect/>
          </a:stretch>
        </p:blipFill>
        <p:spPr bwMode="auto">
          <a:xfrm>
            <a:off x="4572000" y="3929063"/>
            <a:ext cx="4143375"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785950" cy="500066"/>
          </a:xfrm>
        </p:spPr>
        <p:txBody>
          <a:bodyPr>
            <a:normAutofit fontScale="90000"/>
          </a:bodyPr>
          <a:lstStyle/>
          <a:p>
            <a:r>
              <a:rPr lang="en-US" sz="2800" dirty="0" err="1" smtClean="0"/>
              <a:t>Omeprazole</a:t>
            </a:r>
            <a:endParaRPr lang="zh-CN" altLang="en-US" sz="2800" dirty="0"/>
          </a:p>
        </p:txBody>
      </p:sp>
      <p:pic>
        <p:nvPicPr>
          <p:cNvPr id="65538" name="Picture 2"/>
          <p:cNvPicPr>
            <a:picLocks noChangeAspect="1" noChangeArrowheads="1"/>
          </p:cNvPicPr>
          <p:nvPr/>
        </p:nvPicPr>
        <p:blipFill>
          <a:blip r:embed="rId1"/>
          <a:srcRect/>
          <a:stretch>
            <a:fillRect/>
          </a:stretch>
        </p:blipFill>
        <p:spPr bwMode="auto">
          <a:xfrm>
            <a:off x="2000232" y="3781425"/>
            <a:ext cx="6115050" cy="3076575"/>
          </a:xfrm>
          <a:prstGeom prst="rect">
            <a:avLst/>
          </a:prstGeom>
          <a:noFill/>
          <a:ln w="9525">
            <a:noFill/>
            <a:miter lim="800000"/>
            <a:headEnd/>
            <a:tailEnd/>
          </a:ln>
          <a:effectLst/>
        </p:spPr>
      </p:pic>
      <p:pic>
        <p:nvPicPr>
          <p:cNvPr id="65539" name="Picture 3"/>
          <p:cNvPicPr>
            <a:picLocks noChangeAspect="1" noChangeArrowheads="1"/>
          </p:cNvPicPr>
          <p:nvPr/>
        </p:nvPicPr>
        <p:blipFill>
          <a:blip r:embed="rId2"/>
          <a:srcRect/>
          <a:stretch>
            <a:fillRect/>
          </a:stretch>
        </p:blipFill>
        <p:spPr bwMode="auto">
          <a:xfrm>
            <a:off x="714348" y="1428736"/>
            <a:ext cx="3990975" cy="2190750"/>
          </a:xfrm>
          <a:prstGeom prst="rect">
            <a:avLst/>
          </a:prstGeom>
          <a:noFill/>
          <a:ln w="9525">
            <a:noFill/>
            <a:miter lim="800000"/>
            <a:headEnd/>
            <a:tailEnd/>
          </a:ln>
          <a:effectLst/>
        </p:spPr>
      </p:pic>
      <p:pic>
        <p:nvPicPr>
          <p:cNvPr id="65540" name="Picture 4"/>
          <p:cNvPicPr>
            <a:picLocks noChangeAspect="1" noChangeArrowheads="1"/>
          </p:cNvPicPr>
          <p:nvPr/>
        </p:nvPicPr>
        <p:blipFill>
          <a:blip r:embed="rId3"/>
          <a:srcRect/>
          <a:stretch>
            <a:fillRect/>
          </a:stretch>
        </p:blipFill>
        <p:spPr bwMode="auto">
          <a:xfrm>
            <a:off x="4572000" y="1500174"/>
            <a:ext cx="3800475" cy="2066925"/>
          </a:xfrm>
          <a:prstGeom prst="rect">
            <a:avLst/>
          </a:prstGeom>
          <a:noFill/>
          <a:ln w="9525">
            <a:noFill/>
            <a:miter lim="800000"/>
            <a:headEnd/>
            <a:tailEnd/>
          </a:ln>
          <a:effectLst/>
        </p:spPr>
      </p:pic>
      <p:sp>
        <p:nvSpPr>
          <p:cNvPr id="7" name="TextBox 6"/>
          <p:cNvSpPr txBox="1"/>
          <p:nvPr/>
        </p:nvSpPr>
        <p:spPr>
          <a:xfrm>
            <a:off x="214282" y="1142984"/>
            <a:ext cx="5072098" cy="369332"/>
          </a:xfrm>
          <a:prstGeom prst="rect">
            <a:avLst/>
          </a:prstGeom>
          <a:noFill/>
        </p:spPr>
        <p:txBody>
          <a:bodyPr wrap="square" rtlCol="0">
            <a:spAutoFit/>
          </a:bodyPr>
          <a:lstStyle/>
          <a:p>
            <a:r>
              <a:rPr lang="zh-CN" altLang="en-US" b="1" dirty="0" smtClean="0">
                <a:solidFill>
                  <a:schemeClr val="accent1"/>
                </a:solidFill>
              </a:rPr>
              <a:t>阿斯利康中国专利</a:t>
            </a:r>
            <a:r>
              <a:rPr lang="en-US" altLang="zh-CN" b="1" dirty="0" smtClean="0">
                <a:solidFill>
                  <a:schemeClr val="accent1"/>
                </a:solidFill>
              </a:rPr>
              <a:t>CN98814305</a:t>
            </a:r>
            <a:r>
              <a:rPr lang="zh-CN" altLang="en-US" dirty="0" smtClean="0"/>
              <a:t>（</a:t>
            </a:r>
            <a:r>
              <a:rPr lang="en-US" dirty="0" smtClean="0"/>
              <a:t> A</a:t>
            </a:r>
            <a:r>
              <a:rPr lang="zh-CN" altLang="en-US" dirty="0" smtClean="0"/>
              <a:t>晶更稳定）</a:t>
            </a:r>
            <a:endParaRPr lang="zh-CN" altLang="en-US" b="1" dirty="0">
              <a:solidFill>
                <a:schemeClr val="accent1"/>
              </a:solidFill>
            </a:endParaRPr>
          </a:p>
        </p:txBody>
      </p:sp>
      <p:sp>
        <p:nvSpPr>
          <p:cNvPr id="8" name="矩形 7"/>
          <p:cNvSpPr/>
          <p:nvPr/>
        </p:nvSpPr>
        <p:spPr>
          <a:xfrm>
            <a:off x="357158" y="3786190"/>
            <a:ext cx="1377300" cy="400110"/>
          </a:xfrm>
          <a:prstGeom prst="rect">
            <a:avLst/>
          </a:prstGeom>
        </p:spPr>
        <p:txBody>
          <a:bodyPr wrap="none">
            <a:spAutoFit/>
          </a:bodyPr>
          <a:lstStyle/>
          <a:p>
            <a:r>
              <a:rPr lang="en-US" altLang="zh-CN" sz="2000" b="1" dirty="0" smtClean="0">
                <a:solidFill>
                  <a:schemeClr val="accent1"/>
                </a:solidFill>
              </a:rPr>
              <a:t>US7553856</a:t>
            </a:r>
            <a:endParaRPr lang="zh-CN" altLang="en-US" sz="2000" b="1" dirty="0">
              <a:solidFill>
                <a:schemeClr val="accent1"/>
              </a:solidFill>
            </a:endParaRPr>
          </a:p>
        </p:txBody>
      </p:sp>
      <p:sp>
        <p:nvSpPr>
          <p:cNvPr id="10" name="椭圆 9"/>
          <p:cNvSpPr/>
          <p:nvPr/>
        </p:nvSpPr>
        <p:spPr>
          <a:xfrm>
            <a:off x="4643438" y="4214818"/>
            <a:ext cx="357190" cy="2643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85728"/>
            <a:ext cx="5429288" cy="642942"/>
          </a:xfrm>
        </p:spPr>
        <p:txBody>
          <a:bodyPr>
            <a:normAutofit/>
          </a:bodyPr>
          <a:lstStyle/>
          <a:p>
            <a:pPr algn="l"/>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000" b="1" dirty="0" smtClean="0">
                <a:solidFill>
                  <a:schemeClr val="accent2"/>
                </a:solidFill>
              </a:rPr>
              <a:t>历史由来</a:t>
            </a:r>
            <a:endParaRPr lang="zh-CN" altLang="en-US" sz="2000" b="1" dirty="0">
              <a:solidFill>
                <a:schemeClr val="accent2"/>
              </a:solidFill>
            </a:endParaRPr>
          </a:p>
        </p:txBody>
      </p:sp>
      <p:sp>
        <p:nvSpPr>
          <p:cNvPr id="3" name="内容占位符 2"/>
          <p:cNvSpPr>
            <a:spLocks noGrp="1"/>
          </p:cNvSpPr>
          <p:nvPr>
            <p:ph idx="1"/>
          </p:nvPr>
        </p:nvSpPr>
        <p:spPr>
          <a:xfrm>
            <a:off x="214282" y="1071546"/>
            <a:ext cx="8229600" cy="1257296"/>
          </a:xfrm>
        </p:spPr>
        <p:txBody>
          <a:bodyPr>
            <a:normAutofit fontScale="92500" lnSpcReduction="10000"/>
          </a:bodyPr>
          <a:lstStyle/>
          <a:p>
            <a:pPr>
              <a:lnSpc>
                <a:spcPct val="110000"/>
              </a:lnSpc>
              <a:buNone/>
            </a:pPr>
            <a:r>
              <a:rPr lang="zh-CN" altLang="en-US" sz="1800" dirty="0" smtClean="0"/>
              <a:t>              </a:t>
            </a:r>
            <a:r>
              <a:rPr lang="zh-CN" altLang="en-US" sz="2000" b="1" dirty="0" smtClean="0"/>
              <a:t>在</a:t>
            </a:r>
            <a:r>
              <a:rPr lang="zh-CN" altLang="en-US" sz="2000" b="1" dirty="0"/>
              <a:t>我国，一致性评价开展起于</a:t>
            </a:r>
            <a:r>
              <a:rPr lang="en-US" altLang="zh-CN" sz="2000" b="1" dirty="0"/>
              <a:t>2012</a:t>
            </a:r>
            <a:r>
              <a:rPr lang="zh-CN" altLang="en-US" sz="2000" b="1" dirty="0"/>
              <a:t>年</a:t>
            </a:r>
            <a:r>
              <a:rPr lang="en-US" altLang="zh-CN" sz="2000" b="1" dirty="0"/>
              <a:t>1</a:t>
            </a:r>
            <a:r>
              <a:rPr lang="zh-CN" altLang="en-US" sz="2000" b="1" dirty="0"/>
              <a:t>月“关于印发国家药品安全‘十二五’规划的通知 </a:t>
            </a:r>
            <a:r>
              <a:rPr lang="en-US" altLang="zh-CN" sz="2000" b="1" dirty="0"/>
              <a:t>( </a:t>
            </a:r>
            <a:r>
              <a:rPr lang="zh-CN" altLang="en-US" sz="2000" b="1" dirty="0"/>
              <a:t>国发</a:t>
            </a:r>
            <a:r>
              <a:rPr lang="en-US" altLang="zh-CN" sz="2000" b="1" dirty="0"/>
              <a:t>〔2012〕5 </a:t>
            </a:r>
            <a:r>
              <a:rPr lang="zh-CN" altLang="en-US" sz="2000" b="1" dirty="0"/>
              <a:t>号，以下简称</a:t>
            </a:r>
            <a:r>
              <a:rPr lang="en-US" altLang="zh-CN" sz="2000" b="1" dirty="0"/>
              <a:t>《</a:t>
            </a:r>
            <a:r>
              <a:rPr lang="zh-CN" altLang="en-US" sz="2000" b="1" dirty="0"/>
              <a:t>通知</a:t>
            </a:r>
            <a:r>
              <a:rPr lang="en-US" altLang="zh-CN" sz="2000" b="1" dirty="0"/>
              <a:t>》)” </a:t>
            </a:r>
            <a:r>
              <a:rPr lang="zh-CN" altLang="en-US" sz="2000" b="1" dirty="0"/>
              <a:t>及</a:t>
            </a:r>
            <a:r>
              <a:rPr lang="en-US" altLang="zh-CN" sz="2000" b="1" dirty="0"/>
              <a:t>2013</a:t>
            </a:r>
            <a:r>
              <a:rPr lang="zh-CN" altLang="en-US" sz="2000" b="1" dirty="0"/>
              <a:t>年</a:t>
            </a:r>
            <a:r>
              <a:rPr lang="en-US" altLang="zh-CN" sz="2000" b="1" dirty="0"/>
              <a:t>2</a:t>
            </a:r>
            <a:r>
              <a:rPr lang="zh-CN" altLang="en-US" sz="2000" b="1" dirty="0"/>
              <a:t>月“国家食品药品监督管理局关于开展仿制药质量一致性评价工作的通知”，自此一致性评价成为了制药行业的热门词</a:t>
            </a:r>
            <a:endParaRPr lang="zh-CN" altLang="en-US" sz="2000" b="1" dirty="0"/>
          </a:p>
        </p:txBody>
      </p:sp>
      <p:pic>
        <p:nvPicPr>
          <p:cNvPr id="2050" name="Picture 2"/>
          <p:cNvPicPr>
            <a:picLocks noChangeAspect="1" noChangeArrowheads="1"/>
          </p:cNvPicPr>
          <p:nvPr/>
        </p:nvPicPr>
        <p:blipFill>
          <a:blip r:embed="rId1"/>
          <a:srcRect/>
          <a:stretch>
            <a:fillRect/>
          </a:stretch>
        </p:blipFill>
        <p:spPr bwMode="auto">
          <a:xfrm>
            <a:off x="142844" y="2643182"/>
            <a:ext cx="9001156" cy="3571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857356" cy="571480"/>
          </a:xfrm>
        </p:spPr>
        <p:txBody>
          <a:bodyPr>
            <a:normAutofit/>
          </a:bodyPr>
          <a:lstStyle/>
          <a:p>
            <a:r>
              <a:rPr lang="en-US" sz="2400" dirty="0" smtClean="0"/>
              <a:t>Ranitidine</a:t>
            </a:r>
            <a:endParaRPr lang="zh-CN" altLang="en-US" sz="2400" b="1" dirty="0"/>
          </a:p>
        </p:txBody>
      </p:sp>
      <p:sp>
        <p:nvSpPr>
          <p:cNvPr id="3" name="内容占位符 2"/>
          <p:cNvSpPr>
            <a:spLocks noGrp="1"/>
          </p:cNvSpPr>
          <p:nvPr>
            <p:ph idx="1"/>
          </p:nvPr>
        </p:nvSpPr>
        <p:spPr>
          <a:xfrm>
            <a:off x="142844" y="928670"/>
            <a:ext cx="3857652" cy="5357850"/>
          </a:xfrm>
        </p:spPr>
        <p:txBody>
          <a:bodyPr>
            <a:normAutofit fontScale="47500" lnSpcReduction="20000"/>
          </a:bodyPr>
          <a:lstStyle/>
          <a:p>
            <a:pPr>
              <a:lnSpc>
                <a:spcPct val="170000"/>
              </a:lnSpc>
              <a:buNone/>
            </a:pPr>
            <a:r>
              <a:rPr lang="zh-CN" altLang="en-US" sz="3300" b="1" dirty="0" smtClean="0">
                <a:solidFill>
                  <a:schemeClr val="accent1"/>
                </a:solidFill>
              </a:rPr>
              <a:t>              在显微镜下，</a:t>
            </a:r>
            <a:r>
              <a:rPr lang="en-US" sz="3300" b="1" dirty="0" smtClean="0">
                <a:solidFill>
                  <a:schemeClr val="accent1"/>
                </a:solidFill>
              </a:rPr>
              <a:t>1</a:t>
            </a:r>
            <a:r>
              <a:rPr lang="zh-CN" altLang="en-US" sz="3300" b="1" dirty="0" smtClean="0">
                <a:solidFill>
                  <a:schemeClr val="accent1"/>
                </a:solidFill>
              </a:rPr>
              <a:t>型晶型的形态为盘状，而</a:t>
            </a:r>
            <a:r>
              <a:rPr lang="en-US" sz="3300" b="1" dirty="0" smtClean="0">
                <a:solidFill>
                  <a:schemeClr val="accent1"/>
                </a:solidFill>
              </a:rPr>
              <a:t>2</a:t>
            </a:r>
            <a:r>
              <a:rPr lang="zh-CN" altLang="en-US" sz="3300" b="1" dirty="0" smtClean="0">
                <a:solidFill>
                  <a:schemeClr val="accent1"/>
                </a:solidFill>
              </a:rPr>
              <a:t>型晶型的形态呈针形。由于</a:t>
            </a:r>
            <a:r>
              <a:rPr lang="en-US" sz="3300" b="1" dirty="0" smtClean="0">
                <a:solidFill>
                  <a:schemeClr val="accent1"/>
                </a:solidFill>
              </a:rPr>
              <a:t>2</a:t>
            </a:r>
            <a:r>
              <a:rPr lang="zh-CN" altLang="en-US" sz="3300" b="1" dirty="0" smtClean="0">
                <a:solidFill>
                  <a:schemeClr val="accent1"/>
                </a:solidFill>
              </a:rPr>
              <a:t>型更具有立体构型，因此具有更好的过滤和干燥特性，非常适宜于商业化开发。</a:t>
            </a:r>
            <a:endParaRPr lang="en-US" altLang="zh-CN" sz="3300" b="1" dirty="0" smtClean="0">
              <a:solidFill>
                <a:schemeClr val="accent1"/>
              </a:solidFill>
            </a:endParaRPr>
          </a:p>
          <a:p>
            <a:pPr>
              <a:lnSpc>
                <a:spcPct val="170000"/>
              </a:lnSpc>
              <a:buNone/>
            </a:pPr>
            <a:r>
              <a:rPr lang="zh-CN" altLang="en-US" sz="3300" b="1" dirty="0" smtClean="0">
                <a:solidFill>
                  <a:schemeClr val="accent1"/>
                </a:solidFill>
              </a:rPr>
              <a:t>              在研发过程中，</a:t>
            </a:r>
            <a:r>
              <a:rPr lang="en-US" sz="3300" b="1" dirty="0" smtClean="0">
                <a:solidFill>
                  <a:schemeClr val="accent1"/>
                </a:solidFill>
              </a:rPr>
              <a:t>2</a:t>
            </a:r>
            <a:r>
              <a:rPr lang="zh-CN" altLang="en-US" sz="3300" b="1" dirty="0" smtClean="0">
                <a:solidFill>
                  <a:schemeClr val="accent1"/>
                </a:solidFill>
              </a:rPr>
              <a:t>型晶型显示出了较差的流动性，使得纯净的</a:t>
            </a:r>
            <a:r>
              <a:rPr lang="en-US" sz="3300" b="1" dirty="0" smtClean="0">
                <a:solidFill>
                  <a:schemeClr val="accent1"/>
                </a:solidFill>
              </a:rPr>
              <a:t>2</a:t>
            </a:r>
            <a:r>
              <a:rPr lang="zh-CN" altLang="en-US" sz="3300" b="1" dirty="0" smtClean="0">
                <a:solidFill>
                  <a:schemeClr val="accent1"/>
                </a:solidFill>
              </a:rPr>
              <a:t>型难以测定和分装。研发团队终于找到了一种方法解决了这一问题，就是使用共沸法将</a:t>
            </a:r>
            <a:r>
              <a:rPr lang="en-US" sz="3300" b="1" dirty="0" smtClean="0">
                <a:solidFill>
                  <a:schemeClr val="accent1"/>
                </a:solidFill>
              </a:rPr>
              <a:t>2</a:t>
            </a:r>
            <a:r>
              <a:rPr lang="zh-CN" altLang="en-US" sz="3300" b="1" dirty="0" smtClean="0">
                <a:solidFill>
                  <a:schemeClr val="accent1"/>
                </a:solidFill>
              </a:rPr>
              <a:t>型造成盐粒，使其更易于加工成药物组合物。</a:t>
            </a:r>
            <a:r>
              <a:rPr lang="en-US" sz="3300" b="1" dirty="0" smtClean="0">
                <a:solidFill>
                  <a:schemeClr val="accent1"/>
                </a:solidFill>
              </a:rPr>
              <a:t> 1981</a:t>
            </a:r>
            <a:r>
              <a:rPr lang="zh-CN" altLang="en-US" sz="3300" b="1" dirty="0" smtClean="0">
                <a:solidFill>
                  <a:schemeClr val="accent1"/>
                </a:solidFill>
              </a:rPr>
              <a:t>年，</a:t>
            </a:r>
            <a:r>
              <a:rPr lang="en-US" sz="3300" b="1" dirty="0" smtClean="0">
                <a:solidFill>
                  <a:schemeClr val="accent1"/>
                </a:solidFill>
              </a:rPr>
              <a:t>2</a:t>
            </a:r>
            <a:r>
              <a:rPr lang="zh-CN" altLang="en-US" sz="3300" b="1" dirty="0" smtClean="0">
                <a:solidFill>
                  <a:schemeClr val="accent1"/>
                </a:solidFill>
              </a:rPr>
              <a:t>型晶型以商品名</a:t>
            </a:r>
            <a:r>
              <a:rPr lang="en-US" sz="3300" b="1" dirty="0" smtClean="0">
                <a:solidFill>
                  <a:schemeClr val="accent1"/>
                </a:solidFill>
              </a:rPr>
              <a:t>Zantac®</a:t>
            </a:r>
            <a:r>
              <a:rPr lang="zh-CN" altLang="en-US" sz="3300" b="1" dirty="0" smtClean="0">
                <a:solidFill>
                  <a:schemeClr val="accent1"/>
                </a:solidFill>
              </a:rPr>
              <a:t>（中文商品名：善卫得）成功上市。</a:t>
            </a:r>
            <a:endParaRPr lang="zh-CN" altLang="en-US" sz="3300" b="1" dirty="0" smtClean="0">
              <a:solidFill>
                <a:schemeClr val="accent1"/>
              </a:solidFill>
            </a:endParaRPr>
          </a:p>
          <a:p>
            <a:endParaRPr lang="zh-CN" altLang="en-US" dirty="0"/>
          </a:p>
        </p:txBody>
      </p:sp>
      <p:pic>
        <p:nvPicPr>
          <p:cNvPr id="62466" name="Picture 2"/>
          <p:cNvPicPr>
            <a:picLocks noChangeAspect="1" noChangeArrowheads="1"/>
          </p:cNvPicPr>
          <p:nvPr/>
        </p:nvPicPr>
        <p:blipFill>
          <a:blip r:embed="rId1"/>
          <a:srcRect/>
          <a:stretch>
            <a:fillRect/>
          </a:stretch>
        </p:blipFill>
        <p:spPr bwMode="auto">
          <a:xfrm>
            <a:off x="4143340" y="1571612"/>
            <a:ext cx="5000660" cy="1721333"/>
          </a:xfrm>
          <a:prstGeom prst="rect">
            <a:avLst/>
          </a:prstGeom>
          <a:noFill/>
          <a:ln w="9525">
            <a:noFill/>
            <a:miter lim="800000"/>
            <a:headEnd/>
            <a:tailEnd/>
          </a:ln>
          <a:effectLst/>
        </p:spPr>
      </p:pic>
      <p:pic>
        <p:nvPicPr>
          <p:cNvPr id="62467" name="Picture 3"/>
          <p:cNvPicPr>
            <a:picLocks noChangeAspect="1" noChangeArrowheads="1"/>
          </p:cNvPicPr>
          <p:nvPr/>
        </p:nvPicPr>
        <p:blipFill>
          <a:blip r:embed="rId2"/>
          <a:srcRect/>
          <a:stretch>
            <a:fillRect/>
          </a:stretch>
        </p:blipFill>
        <p:spPr bwMode="auto">
          <a:xfrm>
            <a:off x="4643438" y="3857628"/>
            <a:ext cx="4714908" cy="1957132"/>
          </a:xfrm>
          <a:prstGeom prst="rect">
            <a:avLst/>
          </a:prstGeom>
          <a:noFill/>
          <a:ln w="9525">
            <a:noFill/>
            <a:miter lim="800000"/>
            <a:headEnd/>
            <a:tailEnd/>
          </a:ln>
          <a:effectLst/>
        </p:spPr>
      </p:pic>
      <p:sp>
        <p:nvSpPr>
          <p:cNvPr id="6" name="标题 1"/>
          <p:cNvSpPr txBox="1"/>
          <p:nvPr/>
        </p:nvSpPr>
        <p:spPr>
          <a:xfrm>
            <a:off x="4643438" y="571480"/>
            <a:ext cx="4329114" cy="868346"/>
          </a:xfrm>
          <a:prstGeom prst="rect">
            <a:avLst/>
          </a:prstGeom>
        </p:spPr>
        <p:txBody>
          <a:bodyPr vert="horz" lIns="91440" tIns="45720" rIns="91440" bIns="45720" rtlCol="0" anchor="ctr">
            <a:normAutofit/>
          </a:bodyPr>
          <a:lstStyle/>
          <a:p>
            <a:pPr lvl="0" algn="ctr">
              <a:spcBef>
                <a:spcPct val="0"/>
              </a:spcBef>
            </a:pPr>
            <a:r>
              <a:rPr lang="en-US" altLang="zh-CN" sz="2400" b="1" dirty="0" smtClean="0">
                <a:latin typeface="+mj-lt"/>
                <a:ea typeface="+mj-ea"/>
                <a:cs typeface="+mj-cs"/>
              </a:rPr>
              <a:t>FORM Ⅰ</a:t>
            </a:r>
            <a:endParaRPr kumimoji="0" lang="zh-CN" alt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p:cNvSpPr txBox="1"/>
          <p:nvPr/>
        </p:nvSpPr>
        <p:spPr>
          <a:xfrm>
            <a:off x="4572000" y="3143248"/>
            <a:ext cx="4329114" cy="868346"/>
          </a:xfrm>
          <a:prstGeom prst="rect">
            <a:avLst/>
          </a:prstGeom>
        </p:spPr>
        <p:txBody>
          <a:bodyPr vert="horz" lIns="91440" tIns="45720" rIns="91440" bIns="45720" rtlCol="0" anchor="ctr">
            <a:normAutofit/>
          </a:bodyPr>
          <a:lstStyle/>
          <a:p>
            <a:pPr lvl="0" algn="ctr">
              <a:spcBef>
                <a:spcPct val="0"/>
              </a:spcBef>
            </a:pPr>
            <a:r>
              <a:rPr lang="en-US" altLang="zh-CN" sz="2400" b="1" dirty="0" smtClean="0"/>
              <a:t>FORM Ⅱ</a:t>
            </a:r>
            <a:endParaRPr lang="zh-CN" altLang="en-US" sz="2400" b="1" dirty="0"/>
          </a:p>
        </p:txBody>
      </p:sp>
      <p:sp>
        <p:nvSpPr>
          <p:cNvPr id="8" name="椭圆 7"/>
          <p:cNvSpPr/>
          <p:nvPr/>
        </p:nvSpPr>
        <p:spPr>
          <a:xfrm>
            <a:off x="6643702" y="1714488"/>
            <a:ext cx="571504" cy="3786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1"/>
          <a:srcRect/>
          <a:stretch>
            <a:fillRect/>
          </a:stretch>
        </p:blipFill>
        <p:spPr bwMode="auto">
          <a:xfrm>
            <a:off x="2657475" y="2371725"/>
            <a:ext cx="6486525" cy="4486275"/>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a:stretch>
            <a:fillRect/>
          </a:stretch>
        </p:blipFill>
        <p:spPr bwMode="auto">
          <a:xfrm>
            <a:off x="0" y="0"/>
            <a:ext cx="6286512" cy="2910814"/>
          </a:xfrm>
          <a:prstGeom prst="rect">
            <a:avLst/>
          </a:prstGeom>
          <a:noFill/>
          <a:ln w="9525">
            <a:noFill/>
            <a:miter lim="800000"/>
            <a:headEnd/>
            <a:tailEnd/>
          </a:ln>
          <a:effectLst/>
        </p:spPr>
      </p:pic>
      <p:sp>
        <p:nvSpPr>
          <p:cNvPr id="6" name="椭圆 5"/>
          <p:cNvSpPr/>
          <p:nvPr/>
        </p:nvSpPr>
        <p:spPr>
          <a:xfrm>
            <a:off x="4429124" y="4500570"/>
            <a:ext cx="285752" cy="2071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00794" y="0"/>
            <a:ext cx="2643206" cy="400110"/>
          </a:xfrm>
          <a:prstGeom prst="rect">
            <a:avLst/>
          </a:prstGeom>
        </p:spPr>
        <p:txBody>
          <a:bodyPr wrap="square">
            <a:spAutoFit/>
          </a:bodyPr>
          <a:lstStyle/>
          <a:p>
            <a:pPr algn="r"/>
            <a:r>
              <a:rPr lang="en-US" altLang="zh-CN" sz="2000" b="1" dirty="0" err="1" smtClean="0">
                <a:latin typeface="Times New Roman" panose="02020603050405020304" pitchFamily="18" charset="0"/>
                <a:cs typeface="Times New Roman" panose="02020603050405020304" pitchFamily="18" charset="0"/>
              </a:rPr>
              <a:t>Clopidogrel</a:t>
            </a:r>
            <a:r>
              <a:rPr lang="en-US" altLang="zh-CN" sz="2000" b="1" dirty="0" smtClean="0">
                <a:latin typeface="Times New Roman" panose="02020603050405020304" pitchFamily="18" charset="0"/>
                <a:cs typeface="Times New Roman" panose="02020603050405020304" pitchFamily="18" charset="0"/>
              </a:rPr>
              <a:t> bisulfate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
          <a:srcRect/>
          <a:stretch>
            <a:fillRect/>
          </a:stretch>
        </p:blipFill>
        <p:spPr bwMode="auto">
          <a:xfrm>
            <a:off x="357158" y="0"/>
            <a:ext cx="8601075" cy="3867150"/>
          </a:xfrm>
          <a:prstGeom prst="rect">
            <a:avLst/>
          </a:prstGeom>
          <a:noFill/>
          <a:ln w="9525">
            <a:noFill/>
            <a:miter lim="800000"/>
            <a:headEnd/>
            <a:tailEnd/>
          </a:ln>
          <a:effectLst/>
        </p:spPr>
      </p:pic>
      <p:sp>
        <p:nvSpPr>
          <p:cNvPr id="8" name="TextBox 7"/>
          <p:cNvSpPr txBox="1"/>
          <p:nvPr/>
        </p:nvSpPr>
        <p:spPr>
          <a:xfrm>
            <a:off x="500034" y="4214818"/>
            <a:ext cx="8143932" cy="1200329"/>
          </a:xfrm>
          <a:prstGeom prst="rect">
            <a:avLst/>
          </a:prstGeom>
          <a:noFill/>
        </p:spPr>
        <p:txBody>
          <a:bodyPr wrap="square" rtlCol="0">
            <a:spAutoFit/>
          </a:bodyPr>
          <a:lstStyle/>
          <a:p>
            <a:r>
              <a:rPr lang="zh-CN" altLang="en-US" dirty="0" smtClean="0"/>
              <a:t>文献报道氯吡格雷多晶型</a:t>
            </a:r>
            <a:r>
              <a:rPr lang="en-US" altLang="zh-CN" dirty="0" smtClean="0"/>
              <a:t>Ⅰ</a:t>
            </a:r>
            <a:r>
              <a:rPr lang="zh-CN" altLang="en-US" dirty="0" smtClean="0"/>
              <a:t>和多晶型</a:t>
            </a:r>
            <a:r>
              <a:rPr lang="en-US" altLang="zh-CN" dirty="0" smtClean="0"/>
              <a:t>Ⅱ</a:t>
            </a:r>
            <a:r>
              <a:rPr lang="zh-CN" altLang="en-US" dirty="0" smtClean="0"/>
              <a:t>是生物等效的，据赛诺菲宣传资料，波立维与泰嘉的区别就在于晶型结构不同（但熔点相近），导致波立维稳定性更高，有效期更长，</a:t>
            </a:r>
            <a:r>
              <a:rPr lang="en-US" altLang="zh-CN" dirty="0" smtClean="0"/>
              <a:t>75mg</a:t>
            </a:r>
            <a:r>
              <a:rPr lang="zh-CN" altLang="en-US" dirty="0" smtClean="0"/>
              <a:t>波立维为三年，</a:t>
            </a:r>
            <a:r>
              <a:rPr lang="en-US" altLang="zh-CN" dirty="0" smtClean="0"/>
              <a:t>75mg</a:t>
            </a:r>
            <a:r>
              <a:rPr lang="zh-CN" altLang="en-US" dirty="0" smtClean="0"/>
              <a:t>泰嘉为两年，然而</a:t>
            </a:r>
            <a:r>
              <a:rPr lang="en-US" altLang="zh-CN" dirty="0" smtClean="0"/>
              <a:t>25mg</a:t>
            </a:r>
            <a:r>
              <a:rPr lang="zh-CN" altLang="en-US" dirty="0" smtClean="0"/>
              <a:t>泰嘉有效期为三年</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xfrm>
            <a:off x="285720" y="642918"/>
            <a:ext cx="8229600" cy="1631216"/>
          </a:xfrm>
          <a:prstGeom prst="rect">
            <a:avLst/>
          </a:prstGeom>
          <a:noFill/>
        </p:spPr>
        <p:txBody>
          <a:bodyPr wrap="square" rtlCol="0">
            <a:spAutoFit/>
          </a:bodyPr>
          <a:lstStyle/>
          <a:p>
            <a:pPr algn="l"/>
            <a:r>
              <a:rPr lang="en-US" altLang="zh-CN" sz="2000" dirty="0" err="1" smtClean="0"/>
              <a:t>Lorazepam</a:t>
            </a:r>
            <a:r>
              <a:rPr lang="zh-CN" altLang="en-US" sz="2000" dirty="0" smtClean="0"/>
              <a:t>有</a:t>
            </a:r>
            <a:r>
              <a:rPr lang="en-US" altLang="zh-CN" sz="2000" dirty="0" smtClean="0"/>
              <a:t>2</a:t>
            </a:r>
            <a:r>
              <a:rPr lang="zh-CN" altLang="en-US" sz="2000" dirty="0" smtClean="0"/>
              <a:t>种晶型，不同晶型</a:t>
            </a:r>
            <a:r>
              <a:rPr lang="zh-CN" altLang="en-US" sz="2000" dirty="0" smtClean="0">
                <a:solidFill>
                  <a:srgbClr val="FF0000"/>
                </a:solidFill>
              </a:rPr>
              <a:t>溶出速率</a:t>
            </a:r>
            <a:r>
              <a:rPr lang="zh-CN" altLang="en-US" sz="2000" dirty="0" smtClean="0"/>
              <a:t>不一致，导致溶出偏低，通过晶型，</a:t>
            </a:r>
            <a:r>
              <a:rPr lang="zh-CN" altLang="en-US" sz="2000" dirty="0" smtClean="0">
                <a:solidFill>
                  <a:srgbClr val="FF0000"/>
                </a:solidFill>
              </a:rPr>
              <a:t>晶癖</a:t>
            </a:r>
            <a:r>
              <a:rPr lang="zh-CN" altLang="en-US" sz="2000" dirty="0" smtClean="0"/>
              <a:t>和</a:t>
            </a:r>
            <a:r>
              <a:rPr lang="zh-CN" altLang="en-US" sz="2000" dirty="0" smtClean="0">
                <a:solidFill>
                  <a:srgbClr val="FF0000"/>
                </a:solidFill>
              </a:rPr>
              <a:t>粒度</a:t>
            </a:r>
            <a:r>
              <a:rPr lang="zh-CN" altLang="en-US" sz="2000" dirty="0" smtClean="0"/>
              <a:t>控制解决（比表面积，</a:t>
            </a:r>
            <a:r>
              <a:rPr lang="en-US" altLang="zh-CN" sz="2000" dirty="0" smtClean="0"/>
              <a:t>200</a:t>
            </a:r>
            <a:r>
              <a:rPr lang="zh-CN" altLang="en-US" sz="2000" dirty="0" smtClean="0"/>
              <a:t>目筛，</a:t>
            </a:r>
            <a:r>
              <a:rPr lang="en-US" altLang="zh-CN" sz="2000" dirty="0" smtClean="0"/>
              <a:t>300</a:t>
            </a:r>
            <a:r>
              <a:rPr lang="zh-CN" altLang="en-US" sz="2000" dirty="0" smtClean="0"/>
              <a:t>目筛）。</a:t>
            </a:r>
            <a:br>
              <a:rPr lang="en-US" altLang="zh-CN" sz="2000" dirty="0" smtClean="0"/>
            </a:br>
            <a:br>
              <a:rPr lang="en-US" altLang="zh-CN" sz="2000" dirty="0" smtClean="0"/>
            </a:br>
            <a:r>
              <a:rPr lang="en-US" sz="2000" dirty="0" smtClean="0"/>
              <a:t> </a:t>
            </a:r>
            <a:r>
              <a:rPr lang="en-US" sz="2000" dirty="0" err="1" smtClean="0"/>
              <a:t>Norfloxacin</a:t>
            </a:r>
            <a:r>
              <a:rPr lang="zh-CN" altLang="en-US" sz="2000" dirty="0" smtClean="0"/>
              <a:t>有</a:t>
            </a:r>
            <a:r>
              <a:rPr lang="en-US" altLang="zh-CN" sz="2000" dirty="0" smtClean="0"/>
              <a:t>3</a:t>
            </a:r>
            <a:r>
              <a:rPr lang="zh-CN" altLang="en-US" sz="2000" dirty="0" smtClean="0"/>
              <a:t>种晶型，其中晶型</a:t>
            </a:r>
            <a:r>
              <a:rPr lang="en-US" altLang="zh-CN" sz="2000" dirty="0" smtClean="0"/>
              <a:t>C</a:t>
            </a:r>
            <a:r>
              <a:rPr lang="zh-CN" altLang="en-US" sz="2000" dirty="0" smtClean="0"/>
              <a:t>为热力学稳定晶型，晶型</a:t>
            </a:r>
            <a:r>
              <a:rPr lang="en-US" altLang="zh-CN" sz="2000" dirty="0" smtClean="0"/>
              <a:t>A</a:t>
            </a:r>
            <a:r>
              <a:rPr lang="zh-CN" altLang="en-US" sz="2000" dirty="0" smtClean="0"/>
              <a:t>为亚稳晶型</a:t>
            </a:r>
            <a:r>
              <a:rPr lang="zh-CN" altLang="en-US" sz="2000" dirty="0" smtClean="0">
                <a:solidFill>
                  <a:srgbClr val="FF0000"/>
                </a:solidFill>
              </a:rPr>
              <a:t>易吸潮</a:t>
            </a:r>
            <a:r>
              <a:rPr lang="zh-CN" altLang="en-US" sz="2000" dirty="0" smtClean="0"/>
              <a:t>，容易转变成晶型</a:t>
            </a:r>
            <a:r>
              <a:rPr lang="en-US" altLang="zh-CN" sz="2000" dirty="0" smtClean="0"/>
              <a:t>C</a:t>
            </a:r>
            <a:r>
              <a:rPr lang="zh-CN" altLang="en-US" sz="2000" dirty="0" smtClean="0"/>
              <a:t>。</a:t>
            </a:r>
            <a:endParaRPr lang="zh-CN" altLang="en-US" sz="2000" dirty="0"/>
          </a:p>
        </p:txBody>
      </p:sp>
      <p:pic>
        <p:nvPicPr>
          <p:cNvPr id="66562" name="Picture 2"/>
          <p:cNvPicPr>
            <a:picLocks noChangeAspect="1" noChangeArrowheads="1"/>
          </p:cNvPicPr>
          <p:nvPr/>
        </p:nvPicPr>
        <p:blipFill>
          <a:blip r:embed="rId1"/>
          <a:srcRect/>
          <a:stretch>
            <a:fillRect/>
          </a:stretch>
        </p:blipFill>
        <p:spPr bwMode="auto">
          <a:xfrm>
            <a:off x="500034" y="2357430"/>
            <a:ext cx="8001056" cy="2170374"/>
          </a:xfrm>
          <a:prstGeom prst="rect">
            <a:avLst/>
          </a:prstGeom>
          <a:noFill/>
          <a:ln w="9525">
            <a:noFill/>
            <a:miter lim="800000"/>
            <a:headEnd/>
            <a:tailEnd/>
          </a:ln>
          <a:effectLst/>
        </p:spPr>
      </p:pic>
      <p:sp>
        <p:nvSpPr>
          <p:cNvPr id="5" name="TextBox 4"/>
          <p:cNvSpPr txBox="1"/>
          <p:nvPr/>
        </p:nvSpPr>
        <p:spPr>
          <a:xfrm>
            <a:off x="214282" y="4500570"/>
            <a:ext cx="8643998" cy="369332"/>
          </a:xfrm>
          <a:prstGeom prst="rect">
            <a:avLst/>
          </a:prstGeom>
          <a:noFill/>
        </p:spPr>
        <p:txBody>
          <a:bodyPr wrap="square" rtlCol="0">
            <a:spAutoFit/>
          </a:bodyPr>
          <a:lstStyle/>
          <a:p>
            <a:r>
              <a:rPr lang="en-US" altLang="zh-CN" dirty="0" err="1" smtClean="0"/>
              <a:t>Nifedipine</a:t>
            </a:r>
            <a:r>
              <a:rPr lang="zh-CN" altLang="en-US" dirty="0" smtClean="0"/>
              <a:t>存在三种晶型</a:t>
            </a:r>
            <a:r>
              <a:rPr lang="en-US" altLang="zh-CN" dirty="0" smtClean="0"/>
              <a:t>,A</a:t>
            </a:r>
            <a:r>
              <a:rPr lang="zh-CN" altLang="en-US" dirty="0" smtClean="0"/>
              <a:t>晶为热力学稳定的晶型（</a:t>
            </a:r>
            <a:r>
              <a:rPr lang="en-US" altLang="zh-CN" dirty="0" smtClean="0"/>
              <a:t>172</a:t>
            </a:r>
            <a:r>
              <a:rPr lang="zh-CN" altLang="en-US" dirty="0" smtClean="0"/>
              <a:t>℃），三种晶型</a:t>
            </a:r>
            <a:r>
              <a:rPr lang="en-US" altLang="zh-CN" dirty="0" smtClean="0"/>
              <a:t>DSC</a:t>
            </a:r>
            <a:r>
              <a:rPr lang="zh-CN" altLang="en-US" dirty="0" smtClean="0"/>
              <a:t>图谱如下：</a:t>
            </a:r>
            <a:endParaRPr lang="zh-CN" altLang="en-US" dirty="0"/>
          </a:p>
        </p:txBody>
      </p:sp>
      <p:pic>
        <p:nvPicPr>
          <p:cNvPr id="62466" name="Picture 2"/>
          <p:cNvPicPr>
            <a:picLocks noChangeAspect="1" noChangeArrowheads="1"/>
          </p:cNvPicPr>
          <p:nvPr/>
        </p:nvPicPr>
        <p:blipFill>
          <a:blip r:embed="rId2"/>
          <a:srcRect/>
          <a:stretch>
            <a:fillRect/>
          </a:stretch>
        </p:blipFill>
        <p:spPr bwMode="auto">
          <a:xfrm>
            <a:off x="642910" y="4929198"/>
            <a:ext cx="7500990" cy="1727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0"/>
            <a:ext cx="5286380" cy="511156"/>
          </a:xfrm>
        </p:spPr>
        <p:txBody>
          <a:bodyPr>
            <a:noAutofit/>
          </a:bodyPr>
          <a:lstStyle/>
          <a:p>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000" b="1" dirty="0" smtClean="0">
                <a:solidFill>
                  <a:schemeClr val="accent2"/>
                </a:solidFill>
              </a:rPr>
              <a:t>一致性评价政策梳理</a:t>
            </a:r>
            <a:endParaRPr lang="zh-CN" altLang="en-US" sz="2000" b="1" dirty="0">
              <a:solidFill>
                <a:schemeClr val="accent2"/>
              </a:solidFill>
            </a:endParaRPr>
          </a:p>
        </p:txBody>
      </p:sp>
      <p:pic>
        <p:nvPicPr>
          <p:cNvPr id="28674" name="Picture 2"/>
          <p:cNvPicPr>
            <a:picLocks noChangeAspect="1" noChangeArrowheads="1"/>
          </p:cNvPicPr>
          <p:nvPr/>
        </p:nvPicPr>
        <p:blipFill>
          <a:blip r:embed="rId1"/>
          <a:srcRect/>
          <a:stretch>
            <a:fillRect/>
          </a:stretch>
        </p:blipFill>
        <p:spPr bwMode="auto">
          <a:xfrm>
            <a:off x="0" y="642918"/>
            <a:ext cx="4572032" cy="3767261"/>
          </a:xfrm>
          <a:prstGeom prst="rect">
            <a:avLst/>
          </a:prstGeom>
          <a:noFill/>
          <a:ln w="9525">
            <a:noFill/>
            <a:miter lim="800000"/>
            <a:headEnd/>
            <a:tailEnd/>
          </a:ln>
          <a:effectLst/>
        </p:spPr>
      </p:pic>
      <p:pic>
        <p:nvPicPr>
          <p:cNvPr id="28675" name="Picture 3"/>
          <p:cNvPicPr>
            <a:picLocks noChangeAspect="1" noChangeArrowheads="1"/>
          </p:cNvPicPr>
          <p:nvPr/>
        </p:nvPicPr>
        <p:blipFill>
          <a:blip r:embed="rId2"/>
          <a:srcRect/>
          <a:stretch>
            <a:fillRect/>
          </a:stretch>
        </p:blipFill>
        <p:spPr bwMode="auto">
          <a:xfrm>
            <a:off x="714348" y="1071546"/>
            <a:ext cx="5889308" cy="4929222"/>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1928794" y="1357298"/>
            <a:ext cx="6224062" cy="4929222"/>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3020349" y="2000216"/>
            <a:ext cx="6123651" cy="4857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ppt_x"/>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noChangeArrowheads="1"/>
          </p:cNvPicPr>
          <p:nvPr/>
        </p:nvPicPr>
        <p:blipFill>
          <a:blip r:embed="rId1"/>
          <a:srcRect l="-963" t="5663" r="-2095" b="-5663"/>
          <a:stretch>
            <a:fillRect/>
          </a:stretch>
        </p:blipFill>
        <p:spPr bwMode="auto">
          <a:xfrm>
            <a:off x="1164884" y="-24"/>
            <a:ext cx="5907446" cy="7145492"/>
          </a:xfrm>
          <a:prstGeom prst="rect">
            <a:avLst/>
          </a:prstGeom>
          <a:noFill/>
          <a:ln w="9525">
            <a:noFill/>
            <a:miter lim="800000"/>
            <a:headEnd/>
            <a:tailEnd/>
          </a:ln>
        </p:spPr>
      </p:pic>
      <p:sp>
        <p:nvSpPr>
          <p:cNvPr id="5" name="TextBox 4"/>
          <p:cNvSpPr txBox="1"/>
          <p:nvPr/>
        </p:nvSpPr>
        <p:spPr>
          <a:xfrm>
            <a:off x="446106" y="1214422"/>
            <a:ext cx="553998" cy="4214842"/>
          </a:xfrm>
          <a:prstGeom prst="rect">
            <a:avLst/>
          </a:prstGeom>
          <a:noFill/>
        </p:spPr>
        <p:txBody>
          <a:bodyPr vert="eaVert" wrap="square" rtlCol="0">
            <a:spAutoFit/>
          </a:bodyPr>
          <a:lstStyle/>
          <a:p>
            <a:r>
              <a:rPr lang="zh-CN" altLang="en-US" sz="2400" b="1" dirty="0" smtClean="0">
                <a:solidFill>
                  <a:schemeClr val="accent2"/>
                </a:solidFill>
              </a:rPr>
              <a:t>仿制药一致性评价工作流程图</a:t>
            </a:r>
            <a:endParaRPr lang="zh-CN" altLang="en-US" sz="2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0"/>
            <a:ext cx="5900750" cy="582594"/>
          </a:xfrm>
        </p:spPr>
        <p:txBody>
          <a:bodyPr>
            <a:normAutofit/>
          </a:bodyPr>
          <a:lstStyle/>
          <a:p>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200" b="1" dirty="0" smtClean="0">
                <a:solidFill>
                  <a:schemeClr val="accent2"/>
                </a:solidFill>
              </a:rPr>
              <a:t>药品一致性评价的目的</a:t>
            </a:r>
            <a:endParaRPr lang="zh-CN" altLang="en-US" sz="2200" b="1" dirty="0">
              <a:solidFill>
                <a:schemeClr val="accent2"/>
              </a:solidFill>
            </a:endParaRPr>
          </a:p>
        </p:txBody>
      </p:sp>
      <p:pic>
        <p:nvPicPr>
          <p:cNvPr id="3074" name="Picture 2"/>
          <p:cNvPicPr>
            <a:picLocks noChangeAspect="1" noChangeArrowheads="1"/>
          </p:cNvPicPr>
          <p:nvPr/>
        </p:nvPicPr>
        <p:blipFill>
          <a:blip r:embed="rId1"/>
          <a:srcRect/>
          <a:stretch>
            <a:fillRect/>
          </a:stretch>
        </p:blipFill>
        <p:spPr bwMode="auto">
          <a:xfrm>
            <a:off x="928662" y="785794"/>
            <a:ext cx="7358114" cy="2871614"/>
          </a:xfrm>
          <a:prstGeom prst="rect">
            <a:avLst/>
          </a:prstGeom>
          <a:noFill/>
          <a:ln w="9525">
            <a:noFill/>
            <a:miter lim="800000"/>
            <a:headEnd/>
            <a:tailEnd/>
          </a:ln>
          <a:effectLst/>
        </p:spPr>
      </p:pic>
      <p:sp>
        <p:nvSpPr>
          <p:cNvPr id="4" name="TextBox 3"/>
          <p:cNvSpPr txBox="1"/>
          <p:nvPr/>
        </p:nvSpPr>
        <p:spPr>
          <a:xfrm>
            <a:off x="0" y="3786190"/>
            <a:ext cx="6215106" cy="461665"/>
          </a:xfrm>
          <a:prstGeom prst="rect">
            <a:avLst/>
          </a:prstGeom>
          <a:noFill/>
        </p:spPr>
        <p:txBody>
          <a:bodyPr wrap="square" rtlCol="0">
            <a:spAutoFit/>
          </a:bodyPr>
          <a:lstStyle/>
          <a:p>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000" b="1" dirty="0" smtClean="0">
                <a:solidFill>
                  <a:schemeClr val="accent2"/>
                </a:solidFill>
              </a:rPr>
              <a:t>药品一致性评价的范围</a:t>
            </a:r>
            <a:endParaRPr lang="zh-CN" altLang="en-US" sz="2000" b="1" dirty="0">
              <a:solidFill>
                <a:schemeClr val="accent2"/>
              </a:solidFill>
            </a:endParaRPr>
          </a:p>
        </p:txBody>
      </p:sp>
      <p:pic>
        <p:nvPicPr>
          <p:cNvPr id="9217" name="Picture 1"/>
          <p:cNvPicPr>
            <a:picLocks noChangeAspect="1" noChangeArrowheads="1"/>
          </p:cNvPicPr>
          <p:nvPr/>
        </p:nvPicPr>
        <p:blipFill>
          <a:blip r:embed="rId2"/>
          <a:srcRect/>
          <a:stretch>
            <a:fillRect/>
          </a:stretch>
        </p:blipFill>
        <p:spPr bwMode="auto">
          <a:xfrm>
            <a:off x="1285852" y="4357694"/>
            <a:ext cx="7143800" cy="19247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7"/>
                                        </p:tgtEl>
                                        <p:attrNameLst>
                                          <p:attrName>style.visibility</p:attrName>
                                        </p:attrNameLst>
                                      </p:cBhvr>
                                      <p:to>
                                        <p:strVal val="visible"/>
                                      </p:to>
                                    </p:set>
                                    <p:anim calcmode="lin" valueType="num">
                                      <p:cBhvr additive="base">
                                        <p:cTn id="11" dur="500" fill="hold"/>
                                        <p:tgtEl>
                                          <p:spTgt spid="9217"/>
                                        </p:tgtEl>
                                        <p:attrNameLst>
                                          <p:attrName>ppt_x</p:attrName>
                                        </p:attrNameLst>
                                      </p:cBhvr>
                                      <p:tavLst>
                                        <p:tav tm="0">
                                          <p:val>
                                            <p:strVal val="#ppt_x"/>
                                          </p:val>
                                        </p:tav>
                                        <p:tav tm="100000">
                                          <p:val>
                                            <p:strVal val="#ppt_x"/>
                                          </p:val>
                                        </p:tav>
                                      </p:tavLst>
                                    </p:anim>
                                    <p:anim calcmode="lin" valueType="num">
                                      <p:cBhvr additive="base">
                                        <p:cTn id="12"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5114932" cy="582594"/>
          </a:xfrm>
        </p:spPr>
        <p:txBody>
          <a:bodyPr>
            <a:normAutofit fontScale="90000"/>
          </a:bodyPr>
          <a:lstStyle/>
          <a:p>
            <a:r>
              <a:rPr lang="zh-CN" altLang="en-US" sz="2400" b="1" dirty="0" smtClean="0">
                <a:solidFill>
                  <a:schemeClr val="accent2"/>
                </a:solidFill>
              </a:rPr>
              <a:t>一致性评价概述</a:t>
            </a:r>
            <a:r>
              <a:rPr lang="en-US" altLang="zh-CN" sz="2400" b="1" dirty="0" smtClean="0">
                <a:solidFill>
                  <a:schemeClr val="accent2"/>
                </a:solidFill>
              </a:rPr>
              <a:t>——</a:t>
            </a:r>
            <a:r>
              <a:rPr lang="zh-CN" altLang="en-US" sz="2200" b="1" dirty="0" smtClean="0">
                <a:solidFill>
                  <a:schemeClr val="accent2"/>
                </a:solidFill>
              </a:rPr>
              <a:t>一致性评价品种解析</a:t>
            </a:r>
            <a:endParaRPr lang="zh-CN" altLang="en-US" sz="2200" b="1" dirty="0">
              <a:solidFill>
                <a:schemeClr val="accent2"/>
              </a:solidFill>
            </a:endParaRPr>
          </a:p>
        </p:txBody>
      </p:sp>
      <p:graphicFrame>
        <p:nvGraphicFramePr>
          <p:cNvPr id="5" name="表格 4"/>
          <p:cNvGraphicFramePr>
            <a:graphicFrameLocks noGrp="1"/>
          </p:cNvGraphicFramePr>
          <p:nvPr/>
        </p:nvGraphicFramePr>
        <p:xfrm>
          <a:off x="714348" y="1000108"/>
          <a:ext cx="7929623" cy="1540197"/>
        </p:xfrm>
        <a:graphic>
          <a:graphicData uri="http://schemas.openxmlformats.org/drawingml/2006/table">
            <a:tbl>
              <a:tblPr firstRow="1" bandRow="1">
                <a:tableStyleId>{5C22544A-7EE6-4342-B048-85BDC9FD1C3A}</a:tableStyleId>
              </a:tblPr>
              <a:tblGrid>
                <a:gridCol w="1785950"/>
                <a:gridCol w="1285884"/>
                <a:gridCol w="1285884"/>
                <a:gridCol w="1700231"/>
                <a:gridCol w="1871674"/>
              </a:tblGrid>
              <a:tr h="771524">
                <a:tc>
                  <a:txBody>
                    <a:bodyPr/>
                    <a:lstStyle/>
                    <a:p>
                      <a:pPr algn="ctr"/>
                      <a:r>
                        <a:rPr lang="zh-CN" altLang="en-US" sz="1800" b="1" dirty="0" smtClean="0">
                          <a:solidFill>
                            <a:schemeClr val="accent1"/>
                          </a:solidFill>
                        </a:rPr>
                        <a:t>一致性评价</a:t>
                      </a:r>
                      <a:endParaRPr lang="en-US" altLang="zh-CN" sz="1800" b="1" dirty="0" smtClean="0">
                        <a:solidFill>
                          <a:schemeClr val="accent1"/>
                        </a:solidFill>
                      </a:endParaRPr>
                    </a:p>
                    <a:p>
                      <a:pPr algn="ctr"/>
                      <a:r>
                        <a:rPr lang="zh-CN" altLang="en-US" sz="1800" b="1" dirty="0" smtClean="0">
                          <a:solidFill>
                            <a:schemeClr val="accent1"/>
                          </a:solidFill>
                        </a:rPr>
                        <a:t>目录品种</a:t>
                      </a:r>
                      <a:endParaRPr lang="zh-CN" altLang="en-US" sz="18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1" dirty="0" smtClean="0">
                          <a:solidFill>
                            <a:schemeClr val="accent1"/>
                          </a:solidFill>
                        </a:rPr>
                        <a:t>药品</a:t>
                      </a:r>
                      <a:endParaRPr lang="en-US" altLang="zh-CN" sz="1800" b="1" dirty="0" smtClean="0">
                        <a:solidFill>
                          <a:schemeClr val="accent1"/>
                        </a:solidFill>
                      </a:endParaRPr>
                    </a:p>
                    <a:p>
                      <a:pPr algn="ctr"/>
                      <a:r>
                        <a:rPr lang="zh-CN" altLang="en-US" sz="1800" b="1" dirty="0" smtClean="0">
                          <a:solidFill>
                            <a:schemeClr val="accent1"/>
                          </a:solidFill>
                        </a:rPr>
                        <a:t>批准文号</a:t>
                      </a:r>
                      <a:endParaRPr lang="zh-CN" altLang="en-US" sz="1800" b="1" dirty="0">
                        <a:solidFill>
                          <a:schemeClr val="accent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1" dirty="0" smtClean="0">
                          <a:solidFill>
                            <a:schemeClr val="accent1"/>
                          </a:solidFill>
                        </a:rPr>
                        <a:t>药品</a:t>
                      </a:r>
                      <a:endParaRPr lang="en-US" altLang="zh-CN" sz="1800" b="1" dirty="0" smtClean="0">
                        <a:solidFill>
                          <a:schemeClr val="accent1"/>
                        </a:solidFill>
                      </a:endParaRPr>
                    </a:p>
                    <a:p>
                      <a:pPr algn="ctr"/>
                      <a:r>
                        <a:rPr lang="zh-CN" altLang="en-US" sz="1800" b="1" dirty="0" smtClean="0">
                          <a:solidFill>
                            <a:schemeClr val="accent1"/>
                          </a:solidFill>
                        </a:rPr>
                        <a:t>生产企业</a:t>
                      </a:r>
                      <a:endParaRPr lang="zh-CN" altLang="en-US" sz="1800" b="1" dirty="0">
                        <a:solidFill>
                          <a:schemeClr val="accent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1" dirty="0" smtClean="0">
                          <a:solidFill>
                            <a:schemeClr val="accent1"/>
                          </a:solidFill>
                        </a:rPr>
                        <a:t>药品活性成分（</a:t>
                      </a:r>
                      <a:r>
                        <a:rPr lang="en-US" altLang="zh-CN" sz="1800" b="1" dirty="0" smtClean="0">
                          <a:solidFill>
                            <a:schemeClr val="accent1"/>
                          </a:solidFill>
                        </a:rPr>
                        <a:t>API</a:t>
                      </a:r>
                      <a:r>
                        <a:rPr lang="zh-CN" altLang="en-US" sz="1800" b="1" dirty="0" smtClean="0">
                          <a:solidFill>
                            <a:schemeClr val="accent1"/>
                          </a:solidFill>
                        </a:rPr>
                        <a:t>）</a:t>
                      </a:r>
                      <a:endParaRPr lang="zh-CN" altLang="en-US" sz="1800" b="1" dirty="0">
                        <a:solidFill>
                          <a:schemeClr val="accent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chemeClr val="accent1"/>
                          </a:solidFill>
                        </a:rPr>
                        <a:t>涉及药物多晶型的</a:t>
                      </a:r>
                      <a:r>
                        <a:rPr lang="en-US" altLang="zh-CN" sz="1800" b="1" dirty="0" smtClean="0">
                          <a:solidFill>
                            <a:schemeClr val="accent1"/>
                          </a:solidFill>
                        </a:rPr>
                        <a:t>API</a:t>
                      </a:r>
                      <a:endParaRPr lang="zh-CN" altLang="en-US" sz="1800" b="1" dirty="0" smtClean="0">
                        <a:solidFill>
                          <a:schemeClr val="accent1"/>
                        </a:solidFill>
                      </a:endParaRPr>
                    </a:p>
                    <a:p>
                      <a:pPr algn="ctr"/>
                      <a:endParaRPr lang="zh-CN" altLang="en-US" sz="1800" b="1" dirty="0">
                        <a:solidFill>
                          <a:schemeClr val="accent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5797">
                <a:tc>
                  <a:txBody>
                    <a:bodyPr/>
                    <a:lstStyle/>
                    <a:p>
                      <a:pPr algn="ctr"/>
                      <a:r>
                        <a:rPr lang="en-US" altLang="zh-CN" sz="1800" dirty="0" smtClean="0"/>
                        <a:t>289</a:t>
                      </a:r>
                      <a:r>
                        <a:rPr lang="zh-CN" altLang="en-US" sz="1800" dirty="0" smtClean="0"/>
                        <a:t>个</a:t>
                      </a:r>
                      <a:endParaRPr lang="zh-CN" altLang="en-US" sz="1800"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800" dirty="0" smtClean="0"/>
                        <a:t>19797</a:t>
                      </a:r>
                      <a:r>
                        <a:rPr lang="zh-CN" altLang="en-US" sz="1800" dirty="0" smtClean="0"/>
                        <a:t>个</a:t>
                      </a:r>
                      <a:endParaRPr lang="zh-CN" altLang="en-US" sz="1800"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800" dirty="0" smtClean="0"/>
                        <a:t>2000</a:t>
                      </a:r>
                      <a:r>
                        <a:rPr lang="zh-CN" altLang="en-US" sz="1800" dirty="0" smtClean="0"/>
                        <a:t>余家</a:t>
                      </a:r>
                      <a:endParaRPr lang="zh-CN" altLang="en-US" sz="1800"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800" dirty="0" smtClean="0"/>
                        <a:t>197</a:t>
                      </a:r>
                      <a:r>
                        <a:rPr lang="zh-CN" altLang="en-US" sz="1800" dirty="0" smtClean="0"/>
                        <a:t>个</a:t>
                      </a:r>
                      <a:endParaRPr lang="zh-CN" altLang="en-US" sz="1800"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800" dirty="0" smtClean="0"/>
                        <a:t>130</a:t>
                      </a:r>
                      <a:r>
                        <a:rPr lang="zh-CN" altLang="en-US" sz="1800" dirty="0" smtClean="0"/>
                        <a:t>余种</a:t>
                      </a:r>
                      <a:endParaRPr lang="zh-CN" altLang="en-US" sz="1800" dirty="0"/>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9" name="TextBox 8"/>
          <p:cNvSpPr txBox="1"/>
          <p:nvPr/>
        </p:nvSpPr>
        <p:spPr>
          <a:xfrm>
            <a:off x="785786" y="5229067"/>
            <a:ext cx="7715304" cy="1200329"/>
          </a:xfrm>
          <a:prstGeom prst="rect">
            <a:avLst/>
          </a:prstGeom>
          <a:noFill/>
        </p:spPr>
        <p:txBody>
          <a:bodyPr wrap="square" rtlCol="0">
            <a:spAutoFit/>
          </a:bodyPr>
          <a:lstStyle/>
          <a:p>
            <a:r>
              <a:rPr lang="zh-CN" altLang="en-US" dirty="0" smtClean="0"/>
              <a:t>    在</a:t>
            </a:r>
            <a:r>
              <a:rPr lang="en-US" altLang="zh-CN" dirty="0" smtClean="0"/>
              <a:t>289</a:t>
            </a:r>
            <a:r>
              <a:rPr lang="zh-CN" altLang="en-US" dirty="0" smtClean="0"/>
              <a:t>个品种中，数量上占据最大份额的为全身用抗菌药</a:t>
            </a:r>
            <a:r>
              <a:rPr lang="en-US" altLang="zh-CN" dirty="0" smtClean="0"/>
              <a:t>17%</a:t>
            </a:r>
            <a:r>
              <a:rPr lang="zh-CN" altLang="en-US" dirty="0" smtClean="0"/>
              <a:t>、精神安定药</a:t>
            </a:r>
            <a:r>
              <a:rPr lang="en-US" altLang="zh-CN" dirty="0" smtClean="0"/>
              <a:t>6%</a:t>
            </a:r>
            <a:r>
              <a:rPr lang="zh-CN" altLang="en-US" dirty="0" smtClean="0"/>
              <a:t>、抗酸及溃疡药</a:t>
            </a:r>
            <a:r>
              <a:rPr lang="en-US" altLang="zh-CN" dirty="0" smtClean="0"/>
              <a:t>5%</a:t>
            </a:r>
            <a:r>
              <a:rPr lang="zh-CN" altLang="en-US" dirty="0" smtClean="0"/>
              <a:t>；</a:t>
            </a:r>
            <a:endParaRPr lang="en-US" altLang="zh-CN" dirty="0" smtClean="0"/>
          </a:p>
          <a:p>
            <a:r>
              <a:rPr lang="en-US" altLang="zh-CN" dirty="0" smtClean="0"/>
              <a:t>     </a:t>
            </a:r>
            <a:r>
              <a:rPr lang="zh-CN" altLang="en-US" dirty="0" smtClean="0"/>
              <a:t>我国仿制药重复建设、重复申请，市场恶性竞争现象比较严重，从而导致部分仿制药质量与原研药品存在较大差距。</a:t>
            </a:r>
            <a:endParaRPr lang="zh-CN" altLang="en-US" dirty="0"/>
          </a:p>
        </p:txBody>
      </p:sp>
      <p:pic>
        <p:nvPicPr>
          <p:cNvPr id="7169" name="Picture 1"/>
          <p:cNvPicPr>
            <a:picLocks noChangeAspect="1" noChangeArrowheads="1"/>
          </p:cNvPicPr>
          <p:nvPr/>
        </p:nvPicPr>
        <p:blipFill>
          <a:blip r:embed="rId1"/>
          <a:srcRect/>
          <a:stretch>
            <a:fillRect/>
          </a:stretch>
        </p:blipFill>
        <p:spPr bwMode="auto">
          <a:xfrm>
            <a:off x="661740" y="2571744"/>
            <a:ext cx="8053664" cy="25717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slide(fromBottom)">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zh-CN" altLang="en-US" sz="3200" b="1" dirty="0" smtClean="0">
                <a:solidFill>
                  <a:schemeClr val="tx2">
                    <a:lumMod val="60000"/>
                    <a:lumOff val="40000"/>
                  </a:schemeClr>
                </a:solidFill>
              </a:rPr>
              <a:t>药物制剂</a:t>
            </a:r>
            <a:r>
              <a:rPr lang="en-US" altLang="zh-CN" sz="3200" b="1" dirty="0" smtClean="0">
                <a:solidFill>
                  <a:schemeClr val="tx2">
                    <a:lumMod val="60000"/>
                    <a:lumOff val="40000"/>
                  </a:schemeClr>
                </a:solidFill>
              </a:rPr>
              <a:t>API</a:t>
            </a:r>
            <a:r>
              <a:rPr lang="zh-CN" altLang="en-US" sz="3200" b="1" dirty="0" smtClean="0">
                <a:solidFill>
                  <a:schemeClr val="tx2">
                    <a:lumMod val="60000"/>
                    <a:lumOff val="40000"/>
                  </a:schemeClr>
                </a:solidFill>
              </a:rPr>
              <a:t>关键质量属性（</a:t>
            </a:r>
            <a:r>
              <a:rPr lang="en-US" sz="3200" b="1" dirty="0" smtClean="0">
                <a:solidFill>
                  <a:schemeClr val="tx2">
                    <a:lumMod val="60000"/>
                    <a:lumOff val="40000"/>
                  </a:schemeClr>
                </a:solidFill>
              </a:rPr>
              <a:t>CQA</a:t>
            </a:r>
            <a:r>
              <a:rPr lang="zh-CN" altLang="en-US" sz="3200" b="1" dirty="0" smtClean="0">
                <a:solidFill>
                  <a:schemeClr val="tx2">
                    <a:lumMod val="60000"/>
                    <a:lumOff val="40000"/>
                  </a:schemeClr>
                </a:solidFill>
              </a:rPr>
              <a:t>）</a:t>
            </a:r>
            <a:endParaRPr lang="en-US" altLang="zh-CN" sz="3200" b="1" dirty="0">
              <a:solidFill>
                <a:schemeClr val="tx2">
                  <a:lumMod val="60000"/>
                  <a:lumOff val="40000"/>
                </a:schemeClr>
              </a:solidFill>
              <a:ea typeface="宋体" panose="02010600030101010101" pitchFamily="2" charset="-122"/>
            </a:endParaRPr>
          </a:p>
        </p:txBody>
      </p:sp>
      <p:sp>
        <p:nvSpPr>
          <p:cNvPr id="91139" name="Freeform 3"/>
          <p:cNvSpPr/>
          <p:nvPr/>
        </p:nvSpPr>
        <p:spPr bwMode="gray">
          <a:xfrm>
            <a:off x="5073650" y="12192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ln>
        </p:spPr>
        <p:txBody>
          <a:bodyPr/>
          <a:lstStyle/>
          <a:p>
            <a:endParaRPr lang="zh-CN" altLang="en-US"/>
          </a:p>
        </p:txBody>
      </p:sp>
      <p:sp>
        <p:nvSpPr>
          <p:cNvPr id="91140" name="AutoShape 4"/>
          <p:cNvSpPr>
            <a:spLocks noChangeArrowheads="1"/>
          </p:cNvSpPr>
          <p:nvPr/>
        </p:nvSpPr>
        <p:spPr bwMode="auto">
          <a:xfrm>
            <a:off x="3424238" y="2652713"/>
            <a:ext cx="2295525" cy="2847989"/>
          </a:xfrm>
          <a:prstGeom prst="roundRect">
            <a:avLst>
              <a:gd name="adj" fmla="val 4690"/>
            </a:avLst>
          </a:prstGeom>
          <a:noFill/>
          <a:ln w="57150">
            <a:solidFill>
              <a:schemeClr val="accent2"/>
            </a:solidFill>
            <a:round/>
          </a:ln>
          <a:effectLst/>
        </p:spPr>
        <p:txBody>
          <a:bodyPr wrap="none" anchor="ctr"/>
          <a:lstStyle/>
          <a:p>
            <a:endParaRPr lang="zh-CN" altLang="en-US"/>
          </a:p>
        </p:txBody>
      </p:sp>
      <p:sp>
        <p:nvSpPr>
          <p:cNvPr id="91141" name="AutoShape 5"/>
          <p:cNvSpPr>
            <a:spLocks noChangeArrowheads="1"/>
          </p:cNvSpPr>
          <p:nvPr/>
        </p:nvSpPr>
        <p:spPr bwMode="gray">
          <a:xfrm>
            <a:off x="3657600" y="2514600"/>
            <a:ext cx="186372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ln>
          <a:effectLst/>
        </p:spPr>
        <p:txBody>
          <a:bodyPr wrap="none" anchor="ctr"/>
          <a:lstStyle/>
          <a:p>
            <a:endParaRPr lang="zh-CN" altLang="en-US"/>
          </a:p>
        </p:txBody>
      </p:sp>
      <p:sp>
        <p:nvSpPr>
          <p:cNvPr id="91142" name="AutoShape 6"/>
          <p:cNvSpPr>
            <a:spLocks noChangeArrowheads="1"/>
          </p:cNvSpPr>
          <p:nvPr/>
        </p:nvSpPr>
        <p:spPr bwMode="auto">
          <a:xfrm flipH="1">
            <a:off x="5334000" y="2590800"/>
            <a:ext cx="73025" cy="144463"/>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43" name="AutoShape 7"/>
          <p:cNvSpPr>
            <a:spLocks noChangeArrowheads="1"/>
          </p:cNvSpPr>
          <p:nvPr/>
        </p:nvSpPr>
        <p:spPr bwMode="auto">
          <a:xfrm flipH="1">
            <a:off x="3743325" y="2581275"/>
            <a:ext cx="71438" cy="144463"/>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44" name="AutoShape 8"/>
          <p:cNvSpPr>
            <a:spLocks noChangeArrowheads="1"/>
          </p:cNvSpPr>
          <p:nvPr/>
        </p:nvSpPr>
        <p:spPr bwMode="auto">
          <a:xfrm>
            <a:off x="5934075" y="2151063"/>
            <a:ext cx="2295525" cy="2849573"/>
          </a:xfrm>
          <a:prstGeom prst="roundRect">
            <a:avLst>
              <a:gd name="adj" fmla="val 4690"/>
            </a:avLst>
          </a:prstGeom>
          <a:noFill/>
          <a:ln w="57150">
            <a:solidFill>
              <a:schemeClr val="hlink"/>
            </a:solidFill>
            <a:round/>
          </a:ln>
          <a:effectLst/>
        </p:spPr>
        <p:txBody>
          <a:bodyPr wrap="none" anchor="ctr"/>
          <a:lstStyle/>
          <a:p>
            <a:endParaRPr lang="zh-CN" altLang="en-US"/>
          </a:p>
        </p:txBody>
      </p:sp>
      <p:sp>
        <p:nvSpPr>
          <p:cNvPr id="91145" name="AutoShape 9"/>
          <p:cNvSpPr>
            <a:spLocks noChangeArrowheads="1"/>
          </p:cNvSpPr>
          <p:nvPr/>
        </p:nvSpPr>
        <p:spPr bwMode="gray">
          <a:xfrm>
            <a:off x="6149975" y="2008188"/>
            <a:ext cx="1863725" cy="2873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ln>
          <a:effectLst/>
        </p:spPr>
        <p:txBody>
          <a:bodyPr wrap="none" anchor="ctr"/>
          <a:lstStyle/>
          <a:p>
            <a:endParaRPr lang="zh-CN" altLang="en-US"/>
          </a:p>
        </p:txBody>
      </p:sp>
      <p:sp>
        <p:nvSpPr>
          <p:cNvPr id="91146" name="AutoShape 10"/>
          <p:cNvSpPr>
            <a:spLocks noChangeArrowheads="1"/>
          </p:cNvSpPr>
          <p:nvPr/>
        </p:nvSpPr>
        <p:spPr bwMode="auto">
          <a:xfrm flipH="1">
            <a:off x="7835900" y="2079625"/>
            <a:ext cx="71438" cy="142875"/>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47" name="AutoShape 11"/>
          <p:cNvSpPr>
            <a:spLocks noChangeArrowheads="1"/>
          </p:cNvSpPr>
          <p:nvPr/>
        </p:nvSpPr>
        <p:spPr bwMode="auto">
          <a:xfrm flipH="1">
            <a:off x="6253163" y="2079625"/>
            <a:ext cx="71437" cy="142875"/>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48" name="Freeform 12"/>
          <p:cNvSpPr/>
          <p:nvPr/>
        </p:nvSpPr>
        <p:spPr bwMode="gray">
          <a:xfrm>
            <a:off x="2492375" y="17208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ln>
        </p:spPr>
        <p:txBody>
          <a:bodyPr/>
          <a:lstStyle/>
          <a:p>
            <a:endParaRPr lang="zh-CN" altLang="en-US"/>
          </a:p>
        </p:txBody>
      </p:sp>
      <p:sp>
        <p:nvSpPr>
          <p:cNvPr id="91149" name="Text Box 13"/>
          <p:cNvSpPr txBox="1">
            <a:spLocks noChangeArrowheads="1"/>
          </p:cNvSpPr>
          <p:nvPr/>
        </p:nvSpPr>
        <p:spPr bwMode="gray">
          <a:xfrm>
            <a:off x="3914775" y="2486025"/>
            <a:ext cx="1005404" cy="338554"/>
          </a:xfrm>
          <a:prstGeom prst="rect">
            <a:avLst/>
          </a:prstGeom>
          <a:noFill/>
          <a:ln w="9525" algn="ctr">
            <a:noFill/>
            <a:miter lim="800000"/>
          </a:ln>
          <a:effectLst/>
        </p:spPr>
        <p:txBody>
          <a:bodyPr wrap="none">
            <a:spAutoFit/>
          </a:bodyPr>
          <a:lstStyle/>
          <a:p>
            <a:pPr algn="ctr" eaLnBrk="0" hangingPunct="0"/>
            <a:r>
              <a:rPr lang="zh-CN" altLang="en-US" sz="1600" dirty="0" smtClean="0">
                <a:solidFill>
                  <a:schemeClr val="bg1"/>
                </a:solidFill>
                <a:ea typeface="宋体" panose="02010600030101010101" pitchFamily="2" charset="-122"/>
              </a:rPr>
              <a:t>化学特性</a:t>
            </a:r>
            <a:endParaRPr lang="en-US" altLang="zh-CN" sz="1600" dirty="0">
              <a:solidFill>
                <a:schemeClr val="bg1"/>
              </a:solidFill>
              <a:ea typeface="宋体" panose="02010600030101010101" pitchFamily="2" charset="-122"/>
            </a:endParaRPr>
          </a:p>
        </p:txBody>
      </p:sp>
      <p:sp>
        <p:nvSpPr>
          <p:cNvPr id="91150" name="Text Box 14"/>
          <p:cNvSpPr txBox="1">
            <a:spLocks noChangeArrowheads="1"/>
          </p:cNvSpPr>
          <p:nvPr/>
        </p:nvSpPr>
        <p:spPr bwMode="gray">
          <a:xfrm>
            <a:off x="6429375" y="1990725"/>
            <a:ext cx="1210589" cy="338554"/>
          </a:xfrm>
          <a:prstGeom prst="rect">
            <a:avLst/>
          </a:prstGeom>
          <a:noFill/>
          <a:ln w="9525" algn="ctr">
            <a:noFill/>
            <a:miter lim="800000"/>
          </a:ln>
          <a:effectLst/>
        </p:spPr>
        <p:txBody>
          <a:bodyPr wrap="none">
            <a:spAutoFit/>
          </a:bodyPr>
          <a:lstStyle/>
          <a:p>
            <a:pPr algn="ctr" eaLnBrk="0" hangingPunct="0"/>
            <a:r>
              <a:rPr lang="zh-CN" altLang="en-US" sz="1600" dirty="0" smtClean="0">
                <a:solidFill>
                  <a:srgbClr val="FFFFFF"/>
                </a:solidFill>
                <a:ea typeface="宋体" panose="02010600030101010101" pitchFamily="2" charset="-122"/>
              </a:rPr>
              <a:t>生物学特性</a:t>
            </a:r>
            <a:endParaRPr lang="en-US" altLang="zh-CN" sz="1600" dirty="0">
              <a:solidFill>
                <a:srgbClr val="FFFFFF"/>
              </a:solidFill>
              <a:ea typeface="宋体" panose="02010600030101010101" pitchFamily="2" charset="-122"/>
            </a:endParaRPr>
          </a:p>
        </p:txBody>
      </p:sp>
      <p:grpSp>
        <p:nvGrpSpPr>
          <p:cNvPr id="2" name="Group 15"/>
          <p:cNvGrpSpPr/>
          <p:nvPr/>
        </p:nvGrpSpPr>
        <p:grpSpPr bwMode="auto">
          <a:xfrm>
            <a:off x="914400" y="2914650"/>
            <a:ext cx="2295525" cy="3324225"/>
            <a:chOff x="576" y="1836"/>
            <a:chExt cx="1446" cy="2094"/>
          </a:xfrm>
        </p:grpSpPr>
        <p:sp>
          <p:nvSpPr>
            <p:cNvPr id="91152"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ln>
            <a:effectLst/>
          </p:spPr>
          <p:txBody>
            <a:bodyPr wrap="none" anchor="ctr"/>
            <a:lstStyle/>
            <a:p>
              <a:endParaRPr lang="zh-CN" altLang="en-US"/>
            </a:p>
          </p:txBody>
        </p:sp>
        <p:sp>
          <p:nvSpPr>
            <p:cNvPr id="91153" name="AutoShape 17"/>
            <p:cNvSpPr>
              <a:spLocks noChangeArrowheads="1"/>
            </p:cNvSpPr>
            <p:nvPr/>
          </p:nvSpPr>
          <p:spPr bwMode="gray">
            <a:xfrm>
              <a:off x="675" y="1845"/>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ln>
            <a:effectLst/>
          </p:spPr>
          <p:txBody>
            <a:bodyPr wrap="none" anchor="ctr"/>
            <a:lstStyle/>
            <a:p>
              <a:endParaRPr lang="zh-CN" altLang="en-US"/>
            </a:p>
          </p:txBody>
        </p:sp>
        <p:sp>
          <p:nvSpPr>
            <p:cNvPr id="91154" name="AutoShape 18"/>
            <p:cNvSpPr>
              <a:spLocks noChangeArrowheads="1"/>
            </p:cNvSpPr>
            <p:nvPr/>
          </p:nvSpPr>
          <p:spPr bwMode="auto">
            <a:xfrm flipH="1">
              <a:off x="1773" y="1897"/>
              <a:ext cx="45" cy="91"/>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55" name="AutoShape 19"/>
            <p:cNvSpPr>
              <a:spLocks noChangeArrowheads="1"/>
            </p:cNvSpPr>
            <p:nvPr/>
          </p:nvSpPr>
          <p:spPr bwMode="auto">
            <a:xfrm flipH="1">
              <a:off x="776" y="1897"/>
              <a:ext cx="46" cy="91"/>
            </a:xfrm>
            <a:prstGeom prst="octagon">
              <a:avLst>
                <a:gd name="adj" fmla="val 29287"/>
              </a:avLst>
            </a:prstGeom>
            <a:solidFill>
              <a:schemeClr val="bg1"/>
            </a:solidFill>
            <a:ln w="9525">
              <a:noFill/>
              <a:miter lim="800000"/>
            </a:ln>
            <a:effectLst/>
          </p:spPr>
          <p:txBody>
            <a:bodyPr wrap="none" anchor="ctr"/>
            <a:lstStyle/>
            <a:p>
              <a:endParaRPr lang="zh-CN" altLang="en-US"/>
            </a:p>
          </p:txBody>
        </p:sp>
        <p:sp>
          <p:nvSpPr>
            <p:cNvPr id="91156" name="Text Box 20"/>
            <p:cNvSpPr txBox="1">
              <a:spLocks noChangeArrowheads="1"/>
            </p:cNvSpPr>
            <p:nvPr/>
          </p:nvSpPr>
          <p:spPr bwMode="gray">
            <a:xfrm>
              <a:off x="882" y="1836"/>
              <a:ext cx="633" cy="213"/>
            </a:xfrm>
            <a:prstGeom prst="rect">
              <a:avLst/>
            </a:prstGeom>
            <a:noFill/>
            <a:ln w="9525" algn="ctr">
              <a:noFill/>
              <a:miter lim="800000"/>
            </a:ln>
            <a:effectLst/>
          </p:spPr>
          <p:txBody>
            <a:bodyPr wrap="none">
              <a:spAutoFit/>
            </a:bodyPr>
            <a:lstStyle/>
            <a:p>
              <a:pPr algn="ctr" eaLnBrk="0" hangingPunct="0"/>
              <a:r>
                <a:rPr lang="zh-CN" altLang="en-US" sz="1600" dirty="0" smtClean="0">
                  <a:solidFill>
                    <a:schemeClr val="bg1"/>
                  </a:solidFill>
                  <a:ea typeface="宋体" panose="02010600030101010101" pitchFamily="2" charset="-122"/>
                </a:rPr>
                <a:t>物理特性</a:t>
              </a:r>
              <a:endParaRPr lang="en-US" altLang="zh-CN" sz="1600" dirty="0">
                <a:solidFill>
                  <a:schemeClr val="bg1"/>
                </a:solidFill>
                <a:ea typeface="宋体" panose="02010600030101010101" pitchFamily="2" charset="-122"/>
              </a:endParaRPr>
            </a:p>
          </p:txBody>
        </p:sp>
        <p:sp>
          <p:nvSpPr>
            <p:cNvPr id="91157" name="Text Box 21"/>
            <p:cNvSpPr txBox="1">
              <a:spLocks noChangeArrowheads="1"/>
            </p:cNvSpPr>
            <p:nvPr/>
          </p:nvSpPr>
          <p:spPr bwMode="auto">
            <a:xfrm>
              <a:off x="624" y="2106"/>
              <a:ext cx="1344" cy="1144"/>
            </a:xfrm>
            <a:prstGeom prst="rect">
              <a:avLst/>
            </a:prstGeom>
            <a:noFill/>
            <a:ln w="9525" algn="ctr">
              <a:noFill/>
              <a:miter lim="800000"/>
            </a:ln>
            <a:effectLst/>
          </p:spPr>
          <p:txBody>
            <a:bodyPr>
              <a:spAutoFit/>
            </a:bodyPr>
            <a:lstStyle/>
            <a:p>
              <a:pPr eaLnBrk="0" hangingPunct="0"/>
              <a:r>
                <a:rPr lang="zh-CN" altLang="en-US" sz="1600" dirty="0" smtClean="0"/>
                <a:t>多晶型</a:t>
              </a:r>
              <a:endParaRPr lang="en-US" altLang="zh-CN" sz="1600" dirty="0" smtClean="0"/>
            </a:p>
            <a:p>
              <a:pPr eaLnBrk="0" hangingPunct="0"/>
              <a:r>
                <a:rPr lang="zh-CN" altLang="en-US" sz="1600" dirty="0" smtClean="0">
                  <a:solidFill>
                    <a:srgbClr val="000000"/>
                  </a:solidFill>
                  <a:ea typeface="宋体" panose="02010600030101010101" pitchFamily="2" charset="-122"/>
                </a:rPr>
                <a:t>晶癖</a:t>
              </a:r>
              <a:endParaRPr lang="en-US" altLang="zh-CN" sz="1600" dirty="0" smtClean="0">
                <a:solidFill>
                  <a:srgbClr val="000000"/>
                </a:solidFill>
                <a:ea typeface="宋体" panose="02010600030101010101" pitchFamily="2" charset="-122"/>
              </a:endParaRPr>
            </a:p>
            <a:p>
              <a:pPr eaLnBrk="0" hangingPunct="0"/>
              <a:r>
                <a:rPr lang="zh-CN" altLang="en-US" sz="1600" dirty="0" smtClean="0"/>
                <a:t>粒度分布和颗粒形态</a:t>
              </a:r>
              <a:endParaRPr lang="en-US" altLang="zh-CN" sz="1600" dirty="0" smtClean="0">
                <a:solidFill>
                  <a:srgbClr val="000000"/>
                </a:solidFill>
                <a:ea typeface="宋体" panose="02010600030101010101" pitchFamily="2" charset="-122"/>
              </a:endParaRPr>
            </a:p>
            <a:p>
              <a:pPr eaLnBrk="0" hangingPunct="0"/>
              <a:r>
                <a:rPr lang="zh-CN" altLang="en-US" sz="1600" dirty="0" smtClean="0"/>
                <a:t>固有溶出率</a:t>
              </a:r>
              <a:endParaRPr lang="en-US" altLang="zh-CN" sz="1600" dirty="0" smtClean="0"/>
            </a:p>
            <a:p>
              <a:pPr eaLnBrk="0" hangingPunct="0"/>
              <a:r>
                <a:rPr lang="zh-CN" altLang="en-US" sz="1600" dirty="0" smtClean="0"/>
                <a:t>吸湿性</a:t>
              </a:r>
              <a:endParaRPr lang="en-US" altLang="zh-CN" sz="1600" dirty="0" smtClean="0"/>
            </a:p>
            <a:p>
              <a:pPr eaLnBrk="0" hangingPunct="0"/>
              <a:r>
                <a:rPr lang="zh-CN" altLang="en-US" sz="1600" dirty="0" smtClean="0"/>
                <a:t>溶解性</a:t>
              </a:r>
              <a:endParaRPr lang="en-US" altLang="zh-CN" sz="1600" dirty="0" smtClean="0"/>
            </a:p>
            <a:p>
              <a:pPr eaLnBrk="0" hangingPunct="0"/>
              <a:r>
                <a:rPr lang="en-US" sz="1600" dirty="0" smtClean="0"/>
                <a:t>pH-</a:t>
              </a:r>
              <a:r>
                <a:rPr lang="zh-CN" altLang="en-US" sz="1600" dirty="0" smtClean="0"/>
                <a:t>溶解性等</a:t>
              </a:r>
              <a:endParaRPr lang="en-US" altLang="zh-CN" sz="1600" dirty="0" smtClean="0"/>
            </a:p>
          </p:txBody>
        </p:sp>
      </p:grpSp>
      <p:sp>
        <p:nvSpPr>
          <p:cNvPr id="91158" name="Text Box 22"/>
          <p:cNvSpPr txBox="1">
            <a:spLocks noChangeArrowheads="1"/>
          </p:cNvSpPr>
          <p:nvPr/>
        </p:nvSpPr>
        <p:spPr bwMode="auto">
          <a:xfrm>
            <a:off x="3428992" y="2886075"/>
            <a:ext cx="2638436" cy="1846659"/>
          </a:xfrm>
          <a:prstGeom prst="rect">
            <a:avLst/>
          </a:prstGeom>
          <a:noFill/>
          <a:ln w="9525" algn="ctr">
            <a:noFill/>
            <a:miter lim="800000"/>
          </a:ln>
          <a:effectLst/>
        </p:spPr>
        <p:txBody>
          <a:bodyPr wrap="square">
            <a:spAutoFit/>
          </a:bodyPr>
          <a:lstStyle/>
          <a:p>
            <a:pPr eaLnBrk="0" hangingPunct="0"/>
            <a:endParaRPr lang="en-US" sz="1600" dirty="0" smtClean="0"/>
          </a:p>
          <a:p>
            <a:pPr eaLnBrk="0" hangingPunct="0"/>
            <a:r>
              <a:rPr lang="en-US" sz="1600" dirty="0" err="1" smtClean="0"/>
              <a:t>pKa</a:t>
            </a:r>
            <a:endParaRPr lang="en-US" sz="1600" dirty="0" smtClean="0"/>
          </a:p>
          <a:p>
            <a:pPr eaLnBrk="0" hangingPunct="0"/>
            <a:r>
              <a:rPr lang="zh-CN" altLang="en-US" sz="1600" dirty="0" smtClean="0"/>
              <a:t>杂质谱</a:t>
            </a:r>
            <a:endParaRPr lang="en-US" sz="1600" dirty="0" smtClean="0"/>
          </a:p>
          <a:p>
            <a:pPr eaLnBrk="0" hangingPunct="0"/>
            <a:r>
              <a:rPr lang="zh-CN" altLang="en-US" sz="1600" dirty="0" smtClean="0"/>
              <a:t>固态及溶液的化学稳定性</a:t>
            </a:r>
            <a:endParaRPr lang="en-US" altLang="zh-CN" sz="1600" dirty="0" smtClean="0"/>
          </a:p>
          <a:p>
            <a:pPr eaLnBrk="0" hangingPunct="0"/>
            <a:r>
              <a:rPr lang="en-US" sz="1600" dirty="0" smtClean="0"/>
              <a:t>pH-</a:t>
            </a:r>
            <a:r>
              <a:rPr lang="zh-CN" altLang="en-US" sz="1600" dirty="0" smtClean="0"/>
              <a:t>稳定性</a:t>
            </a:r>
            <a:endParaRPr lang="en-US" altLang="zh-CN" sz="1600" dirty="0" smtClean="0"/>
          </a:p>
          <a:p>
            <a:pPr eaLnBrk="0" hangingPunct="0"/>
            <a:r>
              <a:rPr lang="zh-CN" altLang="en-US" sz="1600" dirty="0" smtClean="0"/>
              <a:t>强降解影响因素</a:t>
            </a:r>
            <a:r>
              <a:rPr lang="zh-CN" altLang="en-US" dirty="0" smtClean="0"/>
              <a:t>等</a:t>
            </a:r>
            <a:endParaRPr lang="en-US" altLang="zh-CN" dirty="0" smtClean="0"/>
          </a:p>
          <a:p>
            <a:pPr eaLnBrk="0" hangingPunct="0"/>
            <a:endParaRPr lang="en-US" altLang="zh-CN" sz="1600" dirty="0">
              <a:solidFill>
                <a:srgbClr val="000000"/>
              </a:solidFill>
              <a:ea typeface="宋体" panose="02010600030101010101" pitchFamily="2" charset="-122"/>
            </a:endParaRPr>
          </a:p>
        </p:txBody>
      </p:sp>
      <p:sp>
        <p:nvSpPr>
          <p:cNvPr id="91159" name="Text Box 23"/>
          <p:cNvSpPr txBox="1">
            <a:spLocks noChangeArrowheads="1"/>
          </p:cNvSpPr>
          <p:nvPr/>
        </p:nvSpPr>
        <p:spPr bwMode="auto">
          <a:xfrm>
            <a:off x="6019800" y="2352675"/>
            <a:ext cx="2133600" cy="1323439"/>
          </a:xfrm>
          <a:prstGeom prst="rect">
            <a:avLst/>
          </a:prstGeom>
          <a:noFill/>
          <a:ln w="9525" algn="ctr">
            <a:noFill/>
            <a:miter lim="800000"/>
          </a:ln>
          <a:effectLst/>
        </p:spPr>
        <p:txBody>
          <a:bodyPr>
            <a:spAutoFit/>
          </a:bodyPr>
          <a:lstStyle/>
          <a:p>
            <a:pPr eaLnBrk="0" hangingPunct="0"/>
            <a:r>
              <a:rPr lang="en-US" sz="1600" dirty="0" err="1" smtClean="0"/>
              <a:t>LogP</a:t>
            </a:r>
            <a:endParaRPr lang="en-US" altLang="zh-CN" sz="1600" dirty="0" smtClean="0"/>
          </a:p>
          <a:p>
            <a:pPr eaLnBrk="0" hangingPunct="0"/>
            <a:r>
              <a:rPr lang="zh-CN" altLang="en-US" sz="1600" dirty="0" smtClean="0"/>
              <a:t>膜通透性、</a:t>
            </a:r>
            <a:endParaRPr lang="en-US" altLang="zh-CN" sz="1600" dirty="0" smtClean="0"/>
          </a:p>
          <a:p>
            <a:pPr eaLnBrk="0" hangingPunct="0"/>
            <a:r>
              <a:rPr lang="zh-CN" altLang="en-US" sz="1600" dirty="0" smtClean="0"/>
              <a:t>生物利用度</a:t>
            </a:r>
            <a:endParaRPr lang="en-US" altLang="zh-CN" sz="1600" dirty="0" smtClean="0"/>
          </a:p>
          <a:p>
            <a:pPr eaLnBrk="0" hangingPunct="0"/>
            <a:r>
              <a:rPr lang="zh-CN" altLang="en-US" sz="1600" dirty="0" smtClean="0"/>
              <a:t>吸收部位</a:t>
            </a:r>
            <a:endParaRPr lang="en-US" altLang="zh-CN" sz="1600" dirty="0" smtClean="0"/>
          </a:p>
          <a:p>
            <a:pPr eaLnBrk="0" hangingPunct="0"/>
            <a:r>
              <a:rPr lang="zh-CN" altLang="en-US" sz="1600" dirty="0" smtClean="0"/>
              <a:t>吸收窗等</a:t>
            </a:r>
            <a:endParaRPr lang="en-US" altLang="zh-CN" sz="1600" dirty="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3604</Words>
  <Application>WPS 演示</Application>
  <PresentationFormat>全屏显示(4:3)</PresentationFormat>
  <Paragraphs>280</Paragraphs>
  <Slides>43</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10</vt:i4>
      </vt:variant>
      <vt:variant>
        <vt:lpstr>幻灯片标题</vt:lpstr>
      </vt:variant>
      <vt:variant>
        <vt:i4>43</vt:i4>
      </vt:variant>
    </vt:vector>
  </HeadingPairs>
  <TitlesOfParts>
    <vt:vector size="67" baseType="lpstr">
      <vt:lpstr>Arial</vt:lpstr>
      <vt:lpstr>宋体</vt:lpstr>
      <vt:lpstr>Wingdings</vt:lpstr>
      <vt:lpstr>华文新魏</vt:lpstr>
      <vt:lpstr>Times New Roman</vt:lpstr>
      <vt:lpstr>Verdana</vt:lpstr>
      <vt:lpstr>Calibri</vt:lpstr>
      <vt:lpstr>微软雅黑</vt:lpstr>
      <vt:lpstr>Arial Unicode MS</vt:lpstr>
      <vt:lpstr>Tahoma</vt:lpstr>
      <vt:lpstr>隶书</vt:lpstr>
      <vt:lpstr>楷体_GB2312</vt:lpstr>
      <vt:lpstr>新宋体</vt:lpstr>
      <vt:lpstr>Office 主题</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一致性评价之 原料药关键质量属性的控制 </vt:lpstr>
      <vt:lpstr>Contents</vt:lpstr>
      <vt:lpstr>PowerPoint 演示文稿</vt:lpstr>
      <vt:lpstr>一致性评价概述——历史由来</vt:lpstr>
      <vt:lpstr>一致性评价概述——一致性评价政策梳理</vt:lpstr>
      <vt:lpstr>PowerPoint 演示文稿</vt:lpstr>
      <vt:lpstr>一致性评价概述——药品一致性评价的目的</vt:lpstr>
      <vt:lpstr>一致性评价概述——一致性评价品种解析</vt:lpstr>
      <vt:lpstr>药物制剂API关键质量属性（CQA）</vt:lpstr>
      <vt:lpstr>药物制剂API关键质量属性——API重点关注</vt:lpstr>
      <vt:lpstr>API关键质量属性之杂质谱的建立——杂质分类</vt:lpstr>
      <vt:lpstr>API关键质量属性之杂质谱的建立——杂质策略</vt:lpstr>
      <vt:lpstr>API关键质量属性之杂质谱的建立——降解杂质</vt:lpstr>
      <vt:lpstr>API关键质量属性之杂质谱的建立——杂质对照品的获得</vt:lpstr>
      <vt:lpstr>PowerPoint 演示文稿</vt:lpstr>
      <vt:lpstr>PowerPoint 演示文稿</vt:lpstr>
      <vt:lpstr>PowerPoint 演示文稿</vt:lpstr>
      <vt:lpstr>API关键质量属性之多晶型的研究——API晶型的重要性</vt:lpstr>
      <vt:lpstr>API关键质量属性之多晶型的研究——API晶型的重要性</vt:lpstr>
      <vt:lpstr>API关键质量属性之多晶型的研究——API晶型的分类</vt:lpstr>
      <vt:lpstr>API关键质量属性之多晶型的研究——API晶型的控制</vt:lpstr>
      <vt:lpstr>PowerPoint 演示文稿</vt:lpstr>
      <vt:lpstr>API关键质量属性之多晶型的研究——多晶型的影响</vt:lpstr>
      <vt:lpstr>API关键质量属性之多晶型的研究——晶型的检测手段</vt:lpstr>
      <vt:lpstr>PowerPoint 演示文稿</vt:lpstr>
      <vt:lpstr>API关键质量属性之多晶型的研究——混晶现象</vt:lpstr>
      <vt:lpstr>PowerPoint 演示文稿</vt:lpstr>
      <vt:lpstr>PowerPoint 演示文稿</vt:lpstr>
      <vt:lpstr>PowerPoint 演示文稿</vt:lpstr>
      <vt:lpstr>PowerPoint 演示文稿</vt:lpstr>
      <vt:lpstr>API关键质量属性之多晶型的研究——BCS</vt:lpstr>
      <vt:lpstr>PowerPoint 演示文稿</vt:lpstr>
      <vt:lpstr>API关键质量属性之多晶型的研究——晶癖</vt:lpstr>
      <vt:lpstr>API关键质量属性之多晶型的研究——晶癖对制剂的影响</vt:lpstr>
      <vt:lpstr>API关键质量属性之多晶型的研究——粒度对制剂的影响</vt:lpstr>
      <vt:lpstr>Aspirin</vt:lpstr>
      <vt:lpstr>Metformin</vt:lpstr>
      <vt:lpstr> 日本橙皮书中二甲双胍参比制剂</vt:lpstr>
      <vt:lpstr>Omeprazole</vt:lpstr>
      <vt:lpstr>Ranitidine</vt:lpstr>
      <vt:lpstr>PowerPoint 演示文稿</vt:lpstr>
      <vt:lpstr>PowerPoint 演示文稿</vt:lpstr>
      <vt:lpstr>Lorazepam有2种晶型，不同晶型溶出速率不一致，导致溶出偏低，通过晶型，晶癖和粒度控制解决（比表面积，200目筛，300目筛）。   Norfloxacin有3种晶型，其中晶型C为热力学稳定晶型，晶型A为亚稳晶型易吸潮，容易转变成晶型C。</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一致性评价之原料药关键质量属性的控制 </dc:title>
  <dc:creator>fukaimin</dc:creator>
  <cp:lastModifiedBy>malihu</cp:lastModifiedBy>
  <cp:revision>114</cp:revision>
  <dcterms:created xsi:type="dcterms:W3CDTF">2017-07-29T01:45:00Z</dcterms:created>
  <dcterms:modified xsi:type="dcterms:W3CDTF">2017-11-20T09:14:52Z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