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7"/>
  </p:notesMasterIdLst>
  <p:sldIdLst>
    <p:sldId id="256" r:id="rId4"/>
    <p:sldId id="307" r:id="rId5"/>
    <p:sldId id="308" r:id="rId6"/>
    <p:sldId id="364" r:id="rId8"/>
    <p:sldId id="355" r:id="rId9"/>
    <p:sldId id="357" r:id="rId10"/>
    <p:sldId id="354" r:id="rId11"/>
    <p:sldId id="353" r:id="rId12"/>
    <p:sldId id="315" r:id="rId13"/>
    <p:sldId id="345" r:id="rId14"/>
    <p:sldId id="365" r:id="rId1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ngxinxin" initials="wxx"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7" autoAdjust="0"/>
    <p:restoredTop sz="94660"/>
  </p:normalViewPr>
  <p:slideViewPr>
    <p:cSldViewPr>
      <p:cViewPr varScale="1">
        <p:scale>
          <a:sx n="62" d="100"/>
          <a:sy n="62" d="100"/>
        </p:scale>
        <p:origin x="-152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commentAuthors" Target="commentAuthors.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标题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a:xfrm>
            <a:off x="6400800" y="6355080"/>
            <a:ext cx="2286000" cy="365760"/>
          </a:xfrm>
        </p:spPr>
        <p:txBody>
          <a:bodyPr/>
          <a:lstStyle>
            <a:lvl1pPr>
              <a:defRPr sz="1400"/>
            </a:lvl1pPr>
          </a:lstStyle>
          <a:p>
            <a:fld id="{530820CF-B880-4189-942D-D702A7CBA730}" type="datetimeFigureOut">
              <a:rPr lang="zh-CN" altLang="en-US" smtClean="0"/>
            </a:fld>
            <a:endParaRPr lang="zh-CN" altLang="en-US"/>
          </a:p>
        </p:txBody>
      </p:sp>
      <p:sp>
        <p:nvSpPr>
          <p:cNvPr id="17" name="页脚占位符 16"/>
          <p:cNvSpPr>
            <a:spLocks noGrp="1"/>
          </p:cNvSpPr>
          <p:nvPr>
            <p:ph type="ftr" sz="quarter" idx="11"/>
          </p:nvPr>
        </p:nvSpPr>
        <p:spPr>
          <a:xfrm>
            <a:off x="2898648" y="6355080"/>
            <a:ext cx="3474720" cy="365760"/>
          </a:xfrm>
        </p:spPr>
        <p:txBody>
          <a:bodyPr/>
          <a:lstStyle/>
          <a:p>
            <a:endParaRPr lang="zh-CN" altLang="en-US"/>
          </a:p>
        </p:txBody>
      </p:sp>
      <p:sp>
        <p:nvSpPr>
          <p:cNvPr id="29" name="灯片编号占位符 28"/>
          <p:cNvSpPr>
            <a:spLocks noGrp="1"/>
          </p:cNvSpPr>
          <p:nvPr>
            <p:ph type="sldNum" sz="quarter" idx="12"/>
          </p:nvPr>
        </p:nvSpPr>
        <p:spPr>
          <a:xfrm>
            <a:off x="1216152" y="6355080"/>
            <a:ext cx="1219200" cy="365760"/>
          </a:xfrm>
        </p:spPr>
        <p:txBody>
          <a:bodyPr/>
          <a:lstStyle/>
          <a:p>
            <a:fld id="{0C913308-F349-4B6D-A68A-DD1791B4A57B}" type="slidenum">
              <a:rPr lang="zh-CN" altLang="en-US" smtClean="0"/>
            </a:fld>
            <a:endParaRPr lang="zh-CN" altLang="en-US"/>
          </a:p>
        </p:txBody>
      </p:sp>
      <p:sp>
        <p:nvSpPr>
          <p:cNvPr id="21" name="矩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矩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矩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矩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019800" cy="5851525"/>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直接连接符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等腰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接连接符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标题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grpSp>
        <p:nvGrpSpPr>
          <p:cNvPr id="2" name="组合 1"/>
          <p:cNvGrpSpPr/>
          <p:nvPr/>
        </p:nvGrpSpPr>
        <p:grpSpPr>
          <a:xfrm>
            <a:off x="-3765" y="4953000"/>
            <a:ext cx="9147765" cy="1912088"/>
            <a:chOff x="-3765" y="4832896"/>
            <a:chExt cx="9147765" cy="2032192"/>
          </a:xfrm>
        </p:grpSpPr>
        <p:sp>
          <p:nvSpPr>
            <p:cNvPr id="7" name="任意多边形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任意多边形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任意多边形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占位符 29"/>
          <p:cNvSpPr>
            <a:spLocks noGrp="1"/>
          </p:cNvSpPr>
          <p:nvPr>
            <p:ph type="dt" sz="half" idx="10"/>
          </p:nvPr>
        </p:nvSpPr>
        <p:spPr/>
        <p:txBody>
          <a:bodyPr/>
          <a:lstStyle>
            <a:lvl1pPr>
              <a:defRPr>
                <a:solidFill>
                  <a:srgbClr val="FFFFFF"/>
                </a:solidFill>
              </a:defRPr>
            </a:lvl1pPr>
          </a:lstStyle>
          <a:p>
            <a:fld id="{530820CF-B880-4189-942D-D702A7CBA730}" type="datetimeFigureOut">
              <a:rPr lang="zh-CN" altLang="en-US" smtClean="0"/>
            </a:fld>
            <a:endParaRPr lang="zh-CN" altLang="en-US"/>
          </a:p>
        </p:txBody>
      </p:sp>
      <p:sp>
        <p:nvSpPr>
          <p:cNvPr id="19" name="页脚占位符 18"/>
          <p:cNvSpPr>
            <a:spLocks noGrp="1"/>
          </p:cNvSpPr>
          <p:nvPr>
            <p:ph type="ftr" sz="quarter" idx="11"/>
          </p:nvPr>
        </p:nvSpPr>
        <p:spPr/>
        <p:txBody>
          <a:bodyPr/>
          <a:lstStyle>
            <a:lvl1pPr>
              <a:defRPr>
                <a:solidFill>
                  <a:schemeClr val="accent1">
                    <a:tint val="20000"/>
                  </a:schemeClr>
                </a:solidFill>
              </a:defRPr>
            </a:lvl1pPr>
          </a:lstStyle>
          <a:p>
            <a:endParaRPr lang="zh-CN" altLang="en-US"/>
          </a:p>
        </p:txBody>
      </p:sp>
      <p:sp>
        <p:nvSpPr>
          <p:cNvPr id="27" name="灯片编号占位符 26"/>
          <p:cNvSpPr>
            <a:spLocks noGrp="1"/>
          </p:cNvSpPr>
          <p:nvPr>
            <p:ph type="sldNum" sz="quarter" idx="12"/>
          </p:nvPr>
        </p:nvSpPr>
        <p:spPr/>
        <p:txBody>
          <a:bodyPr/>
          <a:lstStyle>
            <a:lvl1pPr>
              <a:defRPr>
                <a:solidFill>
                  <a:srgbClr val="FFFFFF"/>
                </a:solidFill>
              </a:defRPr>
            </a:lvl1pPr>
          </a:lstStyle>
          <a:p>
            <a:fld id="{0C913308-F349-4B6D-A68A-DD1791B4A57B}"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标题 6"/>
          <p:cNvSpPr>
            <a:spLocks noGrp="1"/>
          </p:cNvSpPr>
          <p:nvPr>
            <p:ph type="title"/>
          </p:nvPr>
        </p:nvSpPr>
        <p:spPr/>
        <p:txBody>
          <a:bodyPr rtlCol="0"/>
          <a:lstStyle/>
          <a:p>
            <a:r>
              <a:rPr kumimoji="0" lang="zh-CN" altLang="en-US" smtClean="0"/>
              <a:t>单击此处编辑母版标题样式</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endParaRPr kumimoji="0"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燕尾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燕尾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1"/>
      </p:bgRef>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8" name="标题 7"/>
          <p:cNvSpPr>
            <a:spLocks noGrp="1"/>
          </p:cNvSpPr>
          <p:nvPr>
            <p:ph type="title"/>
          </p:nvPr>
        </p:nvSpPr>
        <p:spPr/>
        <p:txBody>
          <a:bodyPr rtlCol="0"/>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showMasterSp="0">
  <p:cSld name="比较">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8229600" cy="1143000"/>
          </a:xfrm>
        </p:spPr>
        <p:txBody>
          <a:bodyPr anchor="ct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4"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5"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Ref idx="1002">
        <a:schemeClr val="bg1"/>
      </p:bgRef>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6" name="标题 5"/>
          <p:cNvSpPr>
            <a:spLocks noGrp="1"/>
          </p:cNvSpPr>
          <p:nvPr>
            <p:ph type="title"/>
          </p:nvPr>
        </p:nvSpPr>
        <p:spPr/>
        <p:txBody>
          <a:bodyPr rtlCol="0"/>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showMasterSp="0">
  <p:cSld name="内容与标题">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endParaRPr kumimoji="0" lang="zh-CN" altLang="en-US" smtClean="0"/>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a:xfrm>
            <a:off x="6727032" y="6407944"/>
            <a:ext cx="1920240" cy="365760"/>
          </a:xfrm>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8" name="内容占位符 7"/>
          <p:cNvSpPr>
            <a:spLocks noGrp="1"/>
          </p:cNvSpPr>
          <p:nvPr>
            <p:ph sz="quarter" idx="1"/>
          </p:nvPr>
        </p:nvSpPr>
        <p:spPr>
          <a:xfrm>
            <a:off x="457200" y="1219200"/>
            <a:ext cx="8229600" cy="4937760"/>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showMasterSp="0">
  <p:cSld name="图片与标题">
    <p:bg>
      <p:bgRef idx="1002">
        <a:schemeClr val="bg1"/>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endParaRPr kumimoji="0" lang="zh-CN" altLang="en-US" smtClean="0"/>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zh-CN" altLang="en-US" smtClean="0"/>
              <a:t>单击图标添加图片</a:t>
            </a:r>
            <a:endParaRPr kumimoji="0" lang="en-US" dirty="0"/>
          </a:p>
        </p:txBody>
      </p:sp>
      <p:sp>
        <p:nvSpPr>
          <p:cNvPr id="5" name="日期占位符 4"/>
          <p:cNvSpPr>
            <a:spLocks noGrp="1"/>
          </p:cNvSpPr>
          <p:nvPr>
            <p:ph type="dt" sz="half" idx="10"/>
          </p:nvPr>
        </p:nvSpPr>
        <p:spPr/>
        <p:txBody>
          <a:bodyPr/>
          <a:lstStyle>
            <a:lvl1pPr>
              <a:defRPr>
                <a:solidFill>
                  <a:schemeClr val="tx1"/>
                </a:solidFill>
              </a:defRPr>
            </a:lvl1p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zh-CN" altLang="en-US"/>
          </a:p>
        </p:txBody>
      </p:sp>
      <p:sp>
        <p:nvSpPr>
          <p:cNvPr id="7" name="灯片编号占位符 6"/>
          <p:cNvSpPr>
            <a:spLocks noGrp="1"/>
          </p:cNvSpPr>
          <p:nvPr>
            <p:ph type="sldNum" sz="quarter" idx="12"/>
          </p:nvPr>
        </p:nvSpPr>
        <p:spPr/>
        <p:txBody>
          <a:bodyPr/>
          <a:lstStyle>
            <a:lvl1pPr>
              <a:defRPr>
                <a:solidFill>
                  <a:schemeClr val="tx1"/>
                </a:solidFill>
              </a:defRPr>
            </a:lvl1pPr>
          </a:lstStyle>
          <a:p>
            <a:fld id="{0C913308-F349-4B6D-A68A-DD1791B4A57B}" type="slidenum">
              <a:rPr lang="zh-CN" altLang="en-US" smtClean="0"/>
            </a:fld>
            <a:endParaRPr lang="zh-CN" altLang="en-US"/>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zh-CN" altLang="en-US" smtClean="0"/>
              <a:t>单击此处编辑母版标题样式</a:t>
            </a:r>
            <a:endParaRPr kumimoji="0" lang="en-US"/>
          </a:p>
        </p:txBody>
      </p:sp>
      <p:sp>
        <p:nvSpPr>
          <p:cNvPr id="8" name="任意多边形 7"/>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任意多边形 8"/>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直角三角形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直接连接符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燕尾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燕尾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481329"/>
            <a:ext cx="8229600" cy="4386071"/>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1"/>
            <a:ext cx="6324600" cy="5592760"/>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endParaRPr kumimoji="0" lang="zh-CN" altLang="en-US" smtClean="0"/>
          </a:p>
        </p:txBody>
      </p:sp>
      <p:sp>
        <p:nvSpPr>
          <p:cNvPr id="4" name="日期占位符 3"/>
          <p:cNvSpPr>
            <a:spLocks noGrp="1"/>
          </p:cNvSpPr>
          <p:nvPr>
            <p:ph type="dt" sz="half" idx="10"/>
          </p:nvPr>
        </p:nvSpPr>
        <p:spPr>
          <a:xfrm>
            <a:off x="6400800" y="6355080"/>
            <a:ext cx="2286000" cy="365760"/>
          </a:xfrm>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a:xfrm>
            <a:off x="2898648" y="6355080"/>
            <a:ext cx="3474720" cy="365760"/>
          </a:xfrm>
        </p:spPr>
        <p:txBody>
          <a:bodyPr/>
          <a:lstStyle/>
          <a:p>
            <a:endParaRPr lang="zh-CN" altLang="en-US"/>
          </a:p>
        </p:txBody>
      </p:sp>
      <p:sp>
        <p:nvSpPr>
          <p:cNvPr id="6" name="灯片编号占位符 5"/>
          <p:cNvSpPr>
            <a:spLocks noGrp="1"/>
          </p:cNvSpPr>
          <p:nvPr>
            <p:ph type="sldNum" sz="quarter" idx="12"/>
          </p:nvPr>
        </p:nvSpPr>
        <p:spPr>
          <a:xfrm>
            <a:off x="1069848" y="6355080"/>
            <a:ext cx="1520952" cy="365760"/>
          </a:xfrm>
        </p:spPr>
        <p:txBody>
          <a:bodyPr/>
          <a:lstStyle/>
          <a:p>
            <a:fld id="{0C913308-F349-4B6D-A68A-DD1791B4A57B}" type="slidenum">
              <a:rPr lang="zh-CN" altLang="en-US" smtClean="0"/>
            </a:fld>
            <a:endParaRPr lang="zh-CN" altLang="en-US"/>
          </a:p>
        </p:txBody>
      </p:sp>
      <p:sp>
        <p:nvSpPr>
          <p:cNvPr id="7" name="矩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914400"/>
          </a:xfrm>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9" name="内容占位符 8"/>
          <p:cNvSpPr>
            <a:spLocks noGrp="1"/>
          </p:cNvSpPr>
          <p:nvPr>
            <p:ph sz="quarter" idx="1"/>
          </p:nvPr>
        </p:nvSpPr>
        <p:spPr>
          <a:xfrm>
            <a:off x="457200" y="1219200"/>
            <a:ext cx="4041648" cy="4937760"/>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632198" y="1216152"/>
            <a:ext cx="4041648" cy="4937760"/>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914400"/>
          </a:xfrm>
        </p:spPr>
        <p:txBody>
          <a:bodyPr anchor="ct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4" name="文本占位符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11" name="内容占位符 10"/>
          <p:cNvSpPr>
            <a:spLocks noGrp="1"/>
          </p:cNvSpPr>
          <p:nvPr>
            <p:ph sz="quarter" idx="2"/>
          </p:nvPr>
        </p:nvSpPr>
        <p:spPr>
          <a:xfrm>
            <a:off x="457200" y="2133600"/>
            <a:ext cx="4038600" cy="4038600"/>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4648200" y="2133600"/>
            <a:ext cx="4038600" cy="4038600"/>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914400"/>
          </a:xfrm>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6" name="等腰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5" name="直接连接符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等腰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endParaRPr kumimoji="0"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8" name="直接连接符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接连接符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等腰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内容占位符 11"/>
          <p:cNvSpPr>
            <a:spLocks noGrp="1"/>
          </p:cNvSpPr>
          <p:nvPr>
            <p:ph sz="quarter" idx="1"/>
          </p:nvPr>
        </p:nvSpPr>
        <p:spPr>
          <a:xfrm>
            <a:off x="304800" y="304800"/>
            <a:ext cx="5715000" cy="5715000"/>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zh-CN" altLang="en-US" smtClean="0"/>
              <a:t>单击图标添加图片</a:t>
            </a:r>
            <a:endParaRPr kumimoji="0" lang="en-US" dirty="0"/>
          </a:p>
        </p:txBody>
      </p:sp>
      <p:sp>
        <p:nvSpPr>
          <p:cNvPr id="4" name="文本占位符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endParaRPr kumimoji="0"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8" name="直接连接符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等腰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4" Type="http://schemas.openxmlformats.org/officeDocument/2006/relationships/theme" Target="../theme/theme2.xml"/><Relationship Id="rId13" Type="http://schemas.openxmlformats.org/officeDocument/2006/relationships/image" Target="../media/image1.jpeg"/><Relationship Id="rId12" Type="http://schemas.openxmlformats.org/officeDocument/2006/relationships/image" Target="../media/image3.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标题占位符 21"/>
          <p:cNvSpPr>
            <a:spLocks noGrp="1"/>
          </p:cNvSpPr>
          <p:nvPr>
            <p:ph type="title"/>
          </p:nvPr>
        </p:nvSpPr>
        <p:spPr>
          <a:xfrm>
            <a:off x="1214414" y="2357430"/>
            <a:ext cx="6929486" cy="1428760"/>
          </a:xfrm>
          <a:prstGeom prst="rect">
            <a:avLst/>
          </a:prstGeom>
        </p:spPr>
        <p:txBody>
          <a:bodyPr vert="horz" anchor="b" anchorCtr="0">
            <a:normAutofit/>
          </a:bodyPr>
          <a:lstStyle/>
          <a:p>
            <a:r>
              <a:rPr lang="en-US" b="0" i="0" dirty="0" smtClean="0">
                <a:solidFill>
                  <a:srgbClr val="1A1A1A"/>
                </a:solidFill>
                <a:latin typeface="Arial" panose="020B0604020202020204"/>
              </a:rPr>
              <a:t> Common Technical Document</a:t>
            </a:r>
            <a:endParaRPr kumimoji="0" lang="en-US" dirty="0"/>
          </a:p>
        </p:txBody>
      </p:sp>
      <p:sp>
        <p:nvSpPr>
          <p:cNvPr id="13" name="文本占位符 12"/>
          <p:cNvSpPr>
            <a:spLocks noGrp="1"/>
          </p:cNvSpPr>
          <p:nvPr>
            <p:ph type="body" idx="1"/>
          </p:nvPr>
        </p:nvSpPr>
        <p:spPr>
          <a:xfrm>
            <a:off x="457200" y="4857760"/>
            <a:ext cx="1328718" cy="1271768"/>
          </a:xfrm>
          <a:prstGeom prst="rect">
            <a:avLst/>
          </a:prstGeom>
        </p:spPr>
        <p:txBody>
          <a:bodyPr vert="horz">
            <a:normAutofit/>
          </a:bodyPr>
          <a:lstStyle/>
          <a:p>
            <a:pPr lvl="0" eaLnBrk="1" latinLnBrk="0" hangingPunct="1"/>
            <a:r>
              <a:rPr kumimoji="0" lang="zh-CN" altLang="en-US" dirty="0" smtClean="0"/>
              <a:t>单击此处编辑母版文本样式</a:t>
            </a:r>
            <a:endParaRPr kumimoji="0" lang="zh-CN" altLang="en-US" dirty="0" smtClean="0"/>
          </a:p>
          <a:p>
            <a:pPr lvl="1" eaLnBrk="1" latinLnBrk="0" hangingPunct="1"/>
            <a:r>
              <a:rPr kumimoji="0" lang="zh-CN" altLang="en-US" dirty="0" smtClean="0"/>
              <a:t>第二级</a:t>
            </a:r>
            <a:endParaRPr kumimoji="0" lang="zh-CN" altLang="en-US" dirty="0" smtClean="0"/>
          </a:p>
          <a:p>
            <a:pPr lvl="2" eaLnBrk="1" latinLnBrk="0" hangingPunct="1"/>
            <a:r>
              <a:rPr kumimoji="0" lang="zh-CN" altLang="en-US" dirty="0" smtClean="0"/>
              <a:t>第三级</a:t>
            </a:r>
            <a:endParaRPr kumimoji="0" lang="zh-CN" altLang="en-US" dirty="0" smtClean="0"/>
          </a:p>
          <a:p>
            <a:pPr lvl="3" eaLnBrk="1" latinLnBrk="0" hangingPunct="1"/>
            <a:r>
              <a:rPr kumimoji="0" lang="zh-CN" altLang="en-US" dirty="0" smtClean="0"/>
              <a:t>第四级</a:t>
            </a:r>
            <a:endParaRPr kumimoji="0" lang="zh-CN" altLang="en-US" dirty="0" smtClean="0"/>
          </a:p>
          <a:p>
            <a:pPr lvl="4" eaLnBrk="1" latinLnBrk="0" hangingPunct="1"/>
            <a:r>
              <a:rPr kumimoji="0" lang="zh-CN" altLang="en-US" dirty="0" smtClean="0"/>
              <a:t>第五级</a:t>
            </a:r>
            <a:endParaRPr kumimoji="0" lang="en-US" dirty="0"/>
          </a:p>
        </p:txBody>
      </p:sp>
      <p:sp>
        <p:nvSpPr>
          <p:cNvPr id="14" name="日期占位符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530820CF-B880-4189-942D-D702A7CBA730}" type="datetimeFigureOut">
              <a:rPr lang="zh-CN" altLang="en-US" smtClean="0"/>
            </a:fld>
            <a:endParaRPr lang="zh-CN" altLang="en-US"/>
          </a:p>
        </p:txBody>
      </p:sp>
      <p:sp>
        <p:nvSpPr>
          <p:cNvPr id="3" name="页脚占位符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zh-CN" altLang="en-US"/>
          </a:p>
        </p:txBody>
      </p:sp>
      <p:sp>
        <p:nvSpPr>
          <p:cNvPr id="23" name="灯片编号占位符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0C913308-F349-4B6D-A68A-DD1791B4A57B}" type="slidenum">
              <a:rPr lang="zh-CN" altLang="en-US" smtClean="0"/>
            </a:fld>
            <a:endParaRPr lang="zh-CN" altLang="en-US"/>
          </a:p>
        </p:txBody>
      </p:sp>
      <p:sp>
        <p:nvSpPr>
          <p:cNvPr id="28" name="直接连接符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接连接符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等腰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1" name="图片 10"/>
          <p:cNvPicPr/>
          <p:nvPr userDrawn="1"/>
        </p:nvPicPr>
        <p:blipFill>
          <a:blip r:embed="rId12"/>
          <a:stretch>
            <a:fillRect/>
          </a:stretch>
        </p:blipFill>
        <p:spPr>
          <a:xfrm>
            <a:off x="714348" y="428604"/>
            <a:ext cx="1857388" cy="857256"/>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indent="0" algn="l" defTabSz="914400" rtl="0" eaLnBrk="1" fontAlgn="auto" latinLnBrk="0" hangingPunct="1">
        <a:lnSpc>
          <a:spcPct val="100000"/>
        </a:lnSpc>
        <a:spcBef>
          <a:spcPct val="0"/>
        </a:spcBef>
        <a:spcAft>
          <a:spcPts val="0"/>
        </a:spcAft>
        <a:buClrTx/>
        <a:buSzTx/>
        <a:buFontTx/>
        <a:buNone/>
        <a:defRPr kumimoji="0" lang="en-US" sz="3200" b="0" i="0" kern="1200" baseline="0" smtClean="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panose="05040102010807070707"/>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panose="05040102010807070707"/>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panose="05040102010807070707"/>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panose="05000000000000000000"/>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panose="05000000000000000000"/>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panose="05040102010807070707"/>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panose="05040102010807070707"/>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panose="05040102010807070707"/>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panose="05040102010807070707"/>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任意多边形 12"/>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任意多边形 11"/>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角三角形 13"/>
          <p:cNvSpPr/>
          <p:nvPr/>
        </p:nvSpPr>
        <p:spPr bwMode="auto">
          <a:xfrm>
            <a:off x="-6042" y="5791253"/>
            <a:ext cx="3402314"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530820CF-B880-4189-942D-D702A7CBA730}" type="datetimeFigureOut">
              <a:rPr lang="zh-CN" altLang="en-US" smtClean="0"/>
            </a:fld>
            <a:endParaRPr lang="zh-CN" altLang="en-US"/>
          </a:p>
        </p:txBody>
      </p:sp>
      <p:sp>
        <p:nvSpPr>
          <p:cNvPr id="22" name="页脚占位符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zh-CN" altLang="en-US"/>
          </a:p>
        </p:txBody>
      </p:sp>
      <p:sp>
        <p:nvSpPr>
          <p:cNvPr id="18" name="灯片编号占位符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0C913308-F349-4B6D-A68A-DD1791B4A57B}" type="slidenum">
              <a:rPr lang="zh-CN" altLang="en-US" smtClean="0"/>
            </a:fld>
            <a:endParaRPr lang="zh-CN" altLang="en-US"/>
          </a:p>
        </p:txBody>
      </p:sp>
      <p:pic>
        <p:nvPicPr>
          <p:cNvPr id="11" name="图片 10"/>
          <p:cNvPicPr/>
          <p:nvPr userDrawn="1"/>
        </p:nvPicPr>
        <p:blipFill>
          <a:blip r:embed="rId13"/>
          <a:stretch>
            <a:fillRect/>
          </a:stretch>
        </p:blipFill>
        <p:spPr>
          <a:xfrm>
            <a:off x="714348" y="428604"/>
            <a:ext cx="1857388" cy="857256"/>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142976" y="3356992"/>
            <a:ext cx="6858000" cy="1728192"/>
          </a:xfrm>
        </p:spPr>
        <p:txBody>
          <a:bodyPr>
            <a:noAutofit/>
          </a:bodyPr>
          <a:lstStyle/>
          <a:p>
            <a:r>
              <a:rPr lang="en-US" altLang="zh-CN" sz="2800" b="0" dirty="0" smtClean="0">
                <a:effectLst/>
              </a:rPr>
              <a:t>---</a:t>
            </a:r>
            <a:r>
              <a:rPr lang="zh-CN" altLang="en-US" sz="2800" b="0" dirty="0" smtClean="0">
                <a:effectLst/>
              </a:rPr>
              <a:t>石家庄凯瑞德</a:t>
            </a:r>
            <a:br>
              <a:rPr lang="en-US" altLang="zh-CN" sz="2800" b="0" dirty="0" smtClean="0">
                <a:effectLst/>
              </a:rPr>
            </a:br>
            <a:r>
              <a:rPr lang="zh-CN" altLang="en-US" sz="2800" b="0" dirty="0" smtClean="0">
                <a:effectLst/>
              </a:rPr>
              <a:t>李文博</a:t>
            </a:r>
            <a:br>
              <a:rPr lang="en-US" altLang="zh-CN" sz="2800" b="0" dirty="0" smtClean="0">
                <a:effectLst/>
              </a:rPr>
            </a:br>
            <a:r>
              <a:rPr lang="en-US" altLang="zh-CN" sz="2800" b="0" dirty="0" smtClean="0">
                <a:effectLst/>
              </a:rPr>
              <a:t>2017.8.5</a:t>
            </a:r>
            <a:endParaRPr lang="zh-CN" altLang="en-US" sz="2800" b="0" dirty="0">
              <a:effectLst/>
            </a:endParaRPr>
          </a:p>
        </p:txBody>
      </p:sp>
      <p:sp>
        <p:nvSpPr>
          <p:cNvPr id="3" name="副标题 2"/>
          <p:cNvSpPr>
            <a:spLocks noGrp="1"/>
          </p:cNvSpPr>
          <p:nvPr>
            <p:ph type="subTitle" idx="1"/>
          </p:nvPr>
        </p:nvSpPr>
        <p:spPr>
          <a:xfrm>
            <a:off x="714348" y="2132856"/>
            <a:ext cx="7772400" cy="1710030"/>
          </a:xfrm>
        </p:spPr>
        <p:txBody>
          <a:bodyPr>
            <a:normAutofit/>
          </a:bodyPr>
          <a:lstStyle/>
          <a:p>
            <a:pPr algn="l"/>
            <a:r>
              <a:rPr lang="zh-CN" altLang="en-US" sz="4400" dirty="0" smtClean="0"/>
              <a:t>符合欧美药典的原料药是否满足一致性要求</a:t>
            </a:r>
            <a:r>
              <a:rPr lang="en-US" altLang="zh-CN" sz="4400" dirty="0" smtClean="0"/>
              <a:t>?</a:t>
            </a:r>
            <a:endParaRPr lang="en-US" altLang="zh-CN" sz="4400" dirty="0" smtClean="0"/>
          </a:p>
        </p:txBody>
      </p:sp>
      <p:pic>
        <p:nvPicPr>
          <p:cNvPr id="5" name="图片 4"/>
          <p:cNvPicPr/>
          <p:nvPr/>
        </p:nvPicPr>
        <p:blipFill>
          <a:blip r:embed="rId1"/>
          <a:stretch>
            <a:fillRect/>
          </a:stretch>
        </p:blipFill>
        <p:spPr>
          <a:xfrm>
            <a:off x="714348" y="571480"/>
            <a:ext cx="2071702" cy="857256"/>
          </a:xfrm>
          <a:prstGeom prst="rect">
            <a:avLst/>
          </a:prstGeom>
          <a:noFill/>
          <a:ln w="9525">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67544" y="3140968"/>
            <a:ext cx="8229600" cy="2506283"/>
          </a:xfrm>
        </p:spPr>
        <p:txBody>
          <a:bodyPr>
            <a:normAutofit lnSpcReduction="20000"/>
          </a:bodyPr>
          <a:lstStyle/>
          <a:p>
            <a:r>
              <a:rPr lang="en-US" dirty="0" smtClean="0">
                <a:sym typeface="+mn-ea"/>
              </a:rPr>
              <a:t>3</a:t>
            </a:r>
            <a:r>
              <a:rPr dirty="0" smtClean="0">
                <a:sym typeface="+mn-ea"/>
              </a:rPr>
              <a:t>、只对质量</a:t>
            </a:r>
            <a:r>
              <a:rPr lang="zh-CN" dirty="0" smtClean="0">
                <a:sym typeface="+mn-ea"/>
              </a:rPr>
              <a:t>本身有要求，无原研参比</a:t>
            </a:r>
            <a:endParaRPr lang="zh-CN" dirty="0" smtClean="0">
              <a:sym typeface="+mn-ea"/>
            </a:endParaRPr>
          </a:p>
          <a:p>
            <a:r>
              <a:rPr lang="en-US" dirty="0" smtClean="0">
                <a:sym typeface="+mn-ea"/>
              </a:rPr>
              <a:t>4</a:t>
            </a:r>
            <a:r>
              <a:rPr lang="zh-CN" altLang="en-US" dirty="0" smtClean="0">
                <a:sym typeface="+mn-ea"/>
              </a:rPr>
              <a:t>、关键项：</a:t>
            </a:r>
            <a:r>
              <a:rPr dirty="0" smtClean="0">
                <a:sym typeface="+mn-ea"/>
              </a:rPr>
              <a:t>晶型、粒度</a:t>
            </a:r>
            <a:r>
              <a:rPr lang="zh-CN" dirty="0" smtClean="0">
                <a:sym typeface="+mn-ea"/>
              </a:rPr>
              <a:t>分布</a:t>
            </a:r>
            <a:r>
              <a:rPr dirty="0" smtClean="0">
                <a:sym typeface="+mn-ea"/>
              </a:rPr>
              <a:t>、粘度</a:t>
            </a:r>
            <a:r>
              <a:rPr lang="zh-CN" dirty="0" smtClean="0">
                <a:sym typeface="+mn-ea"/>
              </a:rPr>
              <a:t>基本</a:t>
            </a:r>
            <a:r>
              <a:rPr dirty="0" smtClean="0">
                <a:sym typeface="+mn-ea"/>
              </a:rPr>
              <a:t>无要求</a:t>
            </a:r>
            <a:endParaRPr dirty="0" smtClean="0">
              <a:sym typeface="+mn-ea"/>
            </a:endParaRPr>
          </a:p>
          <a:p>
            <a:pPr marL="109855" indent="0">
              <a:buNone/>
            </a:pPr>
            <a:r>
              <a:rPr lang="zh-CN" altLang="en-US" dirty="0"/>
              <a:t>           </a:t>
            </a:r>
            <a:endParaRPr lang="zh-CN" altLang="en-US" dirty="0"/>
          </a:p>
          <a:p>
            <a:pPr marL="109855" indent="0">
              <a:buNone/>
            </a:pPr>
            <a:r>
              <a:rPr lang="zh-CN" altLang="en-US" dirty="0"/>
              <a:t>         国内2015年11月27日</a:t>
            </a:r>
            <a:r>
              <a:rPr dirty="0"/>
              <a:t>食药监办药化管函〔2015〕737号 </a:t>
            </a:r>
            <a:r>
              <a:rPr lang="zh-CN" dirty="0"/>
              <a:t>对</a:t>
            </a:r>
            <a:r>
              <a:rPr lang="en-US" altLang="zh-CN" dirty="0"/>
              <a:t>CTD</a:t>
            </a:r>
            <a:r>
              <a:rPr lang="zh-CN" altLang="en-US" dirty="0"/>
              <a:t>要求进行了改进</a:t>
            </a:r>
            <a:endParaRPr lang="zh-CN" altLang="en-US" dirty="0"/>
          </a:p>
          <a:p>
            <a:pPr marL="109855" indent="0">
              <a:buNone/>
            </a:pPr>
            <a:r>
              <a:rPr lang="en-US" altLang="zh-CN" dirty="0"/>
              <a:t>  5</a:t>
            </a:r>
            <a:r>
              <a:rPr lang="zh-CN" altLang="en-US" dirty="0"/>
              <a:t>、</a:t>
            </a:r>
            <a:r>
              <a:rPr lang="zh-CN" altLang="en-US" dirty="0" smtClean="0">
                <a:sym typeface="+mn-ea"/>
              </a:rPr>
              <a:t>一致性评价怎么遴选？</a:t>
            </a:r>
            <a:endParaRPr lang="zh-CN" altLang="en-US" dirty="0"/>
          </a:p>
        </p:txBody>
      </p:sp>
      <p:sp>
        <p:nvSpPr>
          <p:cNvPr id="6" name="标题 5"/>
          <p:cNvSpPr>
            <a:spLocks noGrp="1"/>
          </p:cNvSpPr>
          <p:nvPr>
            <p:ph type="title"/>
          </p:nvPr>
        </p:nvSpPr>
        <p:spPr>
          <a:xfrm>
            <a:off x="1187624" y="1628800"/>
            <a:ext cx="7470572" cy="871498"/>
          </a:xfrm>
        </p:spPr>
        <p:txBody>
          <a:bodyPr/>
          <a:lstStyle/>
          <a:p>
            <a:r>
              <a:rPr lang="zh-CN" altLang="en-US" dirty="0"/>
              <a:t>讨论</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546284" y="2667258"/>
            <a:ext cx="8229600" cy="2506283"/>
          </a:xfrm>
        </p:spPr>
        <p:txBody>
          <a:bodyPr>
            <a:normAutofit/>
          </a:bodyPr>
          <a:lstStyle/>
          <a:p>
            <a:r>
              <a:rPr lang="zh-CN" altLang="en-US" dirty="0" smtClean="0">
                <a:sym typeface="+mn-ea"/>
              </a:rPr>
              <a:t>我们的一些建议：</a:t>
            </a:r>
            <a:endParaRPr lang="zh-CN" altLang="en-US" dirty="0" smtClean="0">
              <a:sym typeface="+mn-ea"/>
            </a:endParaRPr>
          </a:p>
          <a:p>
            <a:r>
              <a:rPr lang="en-US" altLang="zh-CN" dirty="0" smtClean="0">
                <a:sym typeface="+mn-ea"/>
              </a:rPr>
              <a:t>1</a:t>
            </a:r>
            <a:r>
              <a:rPr lang="zh-CN" altLang="en-US" dirty="0" smtClean="0">
                <a:sym typeface="+mn-ea"/>
              </a:rPr>
              <a:t>、首选</a:t>
            </a:r>
            <a:r>
              <a:rPr lang="en-US" altLang="zh-CN" dirty="0" smtClean="0">
                <a:sym typeface="+mn-ea"/>
              </a:rPr>
              <a:t>CEP</a:t>
            </a:r>
            <a:r>
              <a:rPr lang="zh-CN" altLang="en-US" dirty="0" smtClean="0">
                <a:sym typeface="+mn-ea"/>
              </a:rPr>
              <a:t>（实审、</a:t>
            </a:r>
            <a:r>
              <a:rPr lang="en-US" altLang="zh-CN" dirty="0" smtClean="0">
                <a:sym typeface="+mn-ea"/>
              </a:rPr>
              <a:t>EP</a:t>
            </a:r>
            <a:r>
              <a:rPr lang="zh-CN" altLang="en-US" dirty="0" smtClean="0">
                <a:sym typeface="+mn-ea"/>
              </a:rPr>
              <a:t>较严谨）</a:t>
            </a:r>
            <a:endParaRPr lang="zh-CN" altLang="en-US" dirty="0" smtClean="0">
              <a:sym typeface="+mn-ea"/>
            </a:endParaRPr>
          </a:p>
          <a:p>
            <a:r>
              <a:rPr lang="en-US" altLang="zh-CN" dirty="0" smtClean="0">
                <a:sym typeface="+mn-ea"/>
              </a:rPr>
              <a:t>2</a:t>
            </a:r>
            <a:r>
              <a:rPr lang="zh-CN" altLang="en-US" dirty="0" smtClean="0">
                <a:sym typeface="+mn-ea"/>
              </a:rPr>
              <a:t>、</a:t>
            </a:r>
            <a:r>
              <a:rPr lang="en-US" altLang="zh-CN" dirty="0" smtClean="0">
                <a:sym typeface="+mn-ea"/>
              </a:rPr>
              <a:t>DMF </a:t>
            </a:r>
            <a:r>
              <a:rPr lang="zh-CN" altLang="en-US" dirty="0" smtClean="0">
                <a:sym typeface="+mn-ea"/>
              </a:rPr>
              <a:t>（备案制，即使出口，不排除制剂厂再加工）、可选择已实审目录</a:t>
            </a:r>
            <a:r>
              <a:rPr lang="en-US" altLang="zh-CN" dirty="0" smtClean="0">
                <a:sym typeface="+mn-ea"/>
              </a:rPr>
              <a:t>API</a:t>
            </a:r>
            <a:endParaRPr lang="en-US" altLang="zh-CN" dirty="0" smtClean="0">
              <a:sym typeface="+mn-ea"/>
            </a:endParaRPr>
          </a:p>
          <a:p>
            <a:r>
              <a:rPr lang="en-US" altLang="zh-CN" dirty="0" smtClean="0">
                <a:sym typeface="+mn-ea"/>
              </a:rPr>
              <a:t>3</a:t>
            </a:r>
            <a:r>
              <a:rPr lang="zh-CN" altLang="en-US" dirty="0" smtClean="0">
                <a:sym typeface="+mn-ea"/>
              </a:rPr>
              <a:t>、三家以上的</a:t>
            </a:r>
            <a:r>
              <a:rPr lang="en-US" altLang="zh-CN" dirty="0" smtClean="0">
                <a:sym typeface="+mn-ea"/>
              </a:rPr>
              <a:t>API</a:t>
            </a:r>
            <a:r>
              <a:rPr lang="zh-CN" altLang="en-US" dirty="0" smtClean="0">
                <a:sym typeface="+mn-ea"/>
              </a:rPr>
              <a:t>供应商比对</a:t>
            </a:r>
            <a:endParaRPr lang="zh-CN" altLang="en-US" dirty="0" smtClean="0">
              <a:sym typeface="+mn-ea"/>
            </a:endParaRPr>
          </a:p>
        </p:txBody>
      </p:sp>
      <p:sp>
        <p:nvSpPr>
          <p:cNvPr id="6" name="标题 5"/>
          <p:cNvSpPr>
            <a:spLocks noGrp="1"/>
          </p:cNvSpPr>
          <p:nvPr>
            <p:ph type="title"/>
          </p:nvPr>
        </p:nvSpPr>
        <p:spPr>
          <a:xfrm>
            <a:off x="1187624" y="1628800"/>
            <a:ext cx="7470572" cy="871498"/>
          </a:xfrm>
        </p:spPr>
        <p:txBody>
          <a:bodyPr/>
          <a:lstStyle/>
          <a:p>
            <a:r>
              <a:rPr lang="zh-CN" altLang="en-US" dirty="0"/>
              <a:t>讨论</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1475740" y="2037080"/>
            <a:ext cx="7282815" cy="3538220"/>
          </a:xfrm>
        </p:spPr>
        <p:txBody>
          <a:bodyPr>
            <a:normAutofit/>
          </a:bodyPr>
          <a:lstStyle/>
          <a:p>
            <a:r>
              <a:rPr lang="zh-CN" altLang="zh-CN" sz="4000" dirty="0" smtClean="0"/>
              <a:t>影响一致性的</a:t>
            </a:r>
            <a:r>
              <a:rPr lang="en-US" altLang="zh-CN" sz="4000" dirty="0" smtClean="0"/>
              <a:t>API</a:t>
            </a:r>
            <a:r>
              <a:rPr lang="zh-CN" altLang="en-US" sz="4000" dirty="0" smtClean="0"/>
              <a:t>关键属性</a:t>
            </a:r>
            <a:endParaRPr lang="zh-CN" altLang="en-US" sz="4000" dirty="0" smtClean="0"/>
          </a:p>
          <a:p>
            <a:r>
              <a:rPr lang="en-US" altLang="zh-CN" sz="4000" dirty="0" smtClean="0"/>
              <a:t>DMF type II </a:t>
            </a:r>
            <a:r>
              <a:rPr lang="zh-CN" altLang="en-US" sz="4000" dirty="0" smtClean="0"/>
              <a:t>要求</a:t>
            </a:r>
            <a:endParaRPr lang="zh-CN" altLang="en-US" sz="4000" dirty="0" smtClean="0"/>
          </a:p>
          <a:p>
            <a:r>
              <a:rPr lang="en-US" sz="4000" dirty="0" smtClean="0"/>
              <a:t>CEP </a:t>
            </a:r>
            <a:r>
              <a:rPr lang="zh-CN" altLang="en-US" sz="4000" dirty="0" smtClean="0"/>
              <a:t>要求</a:t>
            </a:r>
            <a:endParaRPr lang="zh-CN" altLang="en-US" sz="4000" dirty="0" smtClean="0"/>
          </a:p>
          <a:p>
            <a:r>
              <a:rPr lang="zh-CN" altLang="en-US" sz="4000" dirty="0" smtClean="0"/>
              <a:t>讨论</a:t>
            </a:r>
            <a:endParaRPr lang="zh-CN" altLang="en-US" sz="4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1136953" y="2825373"/>
            <a:ext cx="7643192" cy="2866323"/>
          </a:xfrm>
        </p:spPr>
        <p:txBody>
          <a:bodyPr>
            <a:normAutofit/>
          </a:bodyPr>
          <a:lstStyle/>
          <a:p>
            <a:pPr marL="109855" indent="0">
              <a:buNone/>
            </a:pPr>
            <a:r>
              <a:rPr lang="en-US" altLang="zh-CN" dirty="0" smtClean="0">
                <a:latin typeface="楷体" panose="02010609060101010101" pitchFamily="49" charset="-122"/>
                <a:ea typeface="楷体" panose="02010609060101010101" pitchFamily="49" charset="-122"/>
              </a:rPr>
              <a:t>1</a:t>
            </a:r>
            <a:r>
              <a:rPr lang="zh-CN" altLang="en-US" dirty="0" smtClean="0">
                <a:latin typeface="楷体" panose="02010609060101010101" pitchFamily="49" charset="-122"/>
                <a:ea typeface="楷体" panose="02010609060101010101" pitchFamily="49" charset="-122"/>
              </a:rPr>
              <a:t>、有关物质与含量            </a:t>
            </a:r>
            <a:r>
              <a:rPr lang="zh-CN" altLang="en-US" dirty="0" smtClean="0">
                <a:ln w="22225">
                  <a:solidFill>
                    <a:schemeClr val="accent2"/>
                  </a:solidFill>
                  <a:prstDash val="solid"/>
                </a:ln>
                <a:solidFill>
                  <a:schemeClr val="accent2">
                    <a:lumMod val="40000"/>
                    <a:lumOff val="60000"/>
                  </a:schemeClr>
                </a:solidFill>
                <a:effectLst/>
                <a:latin typeface="楷体" panose="02010609060101010101" pitchFamily="49" charset="-122"/>
                <a:ea typeface="楷体" panose="02010609060101010101" pitchFamily="49" charset="-122"/>
              </a:rPr>
              <a:t>质量</a:t>
            </a:r>
            <a:endParaRPr lang="zh-CN" altLang="en-US" dirty="0" smtClean="0">
              <a:ln w="22225">
                <a:solidFill>
                  <a:schemeClr val="accent2"/>
                </a:solidFill>
                <a:prstDash val="solid"/>
              </a:ln>
              <a:solidFill>
                <a:schemeClr val="accent2">
                  <a:lumMod val="40000"/>
                  <a:lumOff val="60000"/>
                </a:schemeClr>
              </a:solidFill>
              <a:effectLst/>
              <a:latin typeface="楷体" panose="02010609060101010101" pitchFamily="49" charset="-122"/>
              <a:ea typeface="楷体" panose="02010609060101010101" pitchFamily="49" charset="-122"/>
            </a:endParaRPr>
          </a:p>
          <a:p>
            <a:pPr marL="109855" indent="0" algn="l">
              <a:buNone/>
            </a:pPr>
            <a:r>
              <a:rPr lang="en-US" altLang="zh-CN" dirty="0" smtClean="0">
                <a:latin typeface="楷体" panose="02010609060101010101" pitchFamily="49" charset="-122"/>
                <a:ea typeface="楷体" panose="02010609060101010101" pitchFamily="49" charset="-122"/>
              </a:rPr>
              <a:t>2</a:t>
            </a:r>
            <a:r>
              <a:rPr lang="zh-CN" altLang="en-US" dirty="0" smtClean="0">
                <a:latin typeface="楷体" panose="02010609060101010101" pitchFamily="49" charset="-122"/>
                <a:ea typeface="楷体" panose="02010609060101010101" pitchFamily="49" charset="-122"/>
              </a:rPr>
              <a:t>、</a:t>
            </a:r>
            <a:r>
              <a:rPr lang="zh-CN" altLang="en-US" dirty="0" smtClean="0">
                <a:latin typeface="楷体" panose="02010609060101010101" pitchFamily="49" charset="-122"/>
                <a:ea typeface="楷体" panose="02010609060101010101" pitchFamily="49" charset="-122"/>
                <a:sym typeface="+mn-ea"/>
              </a:rPr>
              <a:t>晶型</a:t>
            </a:r>
            <a:r>
              <a:rPr lang="en-US" altLang="zh-CN" dirty="0" smtClean="0">
                <a:latin typeface="楷体" panose="02010609060101010101" pitchFamily="49" charset="-122"/>
                <a:ea typeface="楷体" panose="02010609060101010101" pitchFamily="49" charset="-122"/>
                <a:sym typeface="+mn-ea"/>
              </a:rPr>
              <a:t>/</a:t>
            </a:r>
            <a:r>
              <a:rPr lang="zh-CN" altLang="en-US" dirty="0" smtClean="0">
                <a:latin typeface="楷体" panose="02010609060101010101" pitchFamily="49" charset="-122"/>
                <a:ea typeface="楷体" panose="02010609060101010101" pitchFamily="49" charset="-122"/>
                <a:sym typeface="+mn-ea"/>
              </a:rPr>
              <a:t>晶癖 </a:t>
            </a:r>
            <a:endParaRPr lang="en-US" altLang="zh-CN" dirty="0" smtClean="0">
              <a:latin typeface="楷体" panose="02010609060101010101" pitchFamily="49" charset="-122"/>
              <a:ea typeface="楷体" panose="02010609060101010101" pitchFamily="49" charset="-122"/>
              <a:sym typeface="+mn-ea"/>
            </a:endParaRPr>
          </a:p>
          <a:p>
            <a:pPr marL="109855" indent="0">
              <a:buNone/>
            </a:pPr>
            <a:r>
              <a:rPr lang="en-US" altLang="zh-CN" dirty="0" smtClean="0">
                <a:latin typeface="楷体" panose="02010609060101010101" pitchFamily="49" charset="-122"/>
                <a:ea typeface="楷体" panose="02010609060101010101" pitchFamily="49" charset="-122"/>
              </a:rPr>
              <a:t>3</a:t>
            </a:r>
            <a:r>
              <a:rPr lang="zh-CN" altLang="en-US" dirty="0" smtClean="0">
                <a:latin typeface="楷体" panose="02010609060101010101" pitchFamily="49" charset="-122"/>
                <a:ea typeface="楷体" panose="02010609060101010101" pitchFamily="49" charset="-122"/>
              </a:rPr>
              <a:t>、粒度                      </a:t>
            </a:r>
            <a:r>
              <a:rPr lang="zh-CN" altLang="en-US" dirty="0" smtClean="0">
                <a:ln w="22225">
                  <a:solidFill>
                    <a:schemeClr val="accent2"/>
                  </a:solidFill>
                  <a:prstDash val="solid"/>
                </a:ln>
                <a:solidFill>
                  <a:schemeClr val="accent2">
                    <a:lumMod val="40000"/>
                    <a:lumOff val="60000"/>
                  </a:schemeClr>
                </a:solidFill>
                <a:effectLst/>
                <a:latin typeface="楷体" panose="02010609060101010101" pitchFamily="49" charset="-122"/>
                <a:ea typeface="楷体" panose="02010609060101010101" pitchFamily="49" charset="-122"/>
              </a:rPr>
              <a:t>物理性质</a:t>
            </a:r>
            <a:endParaRPr lang="zh-CN" altLang="en-US" dirty="0" smtClean="0">
              <a:ln w="22225">
                <a:solidFill>
                  <a:schemeClr val="accent2"/>
                </a:solidFill>
                <a:prstDash val="solid"/>
              </a:ln>
              <a:solidFill>
                <a:schemeClr val="accent2">
                  <a:lumMod val="40000"/>
                  <a:lumOff val="60000"/>
                </a:schemeClr>
              </a:solidFill>
              <a:effectLst/>
              <a:latin typeface="楷体" panose="02010609060101010101" pitchFamily="49" charset="-122"/>
              <a:ea typeface="楷体" panose="02010609060101010101" pitchFamily="49" charset="-122"/>
            </a:endParaRPr>
          </a:p>
          <a:p>
            <a:pPr marL="109855" indent="0">
              <a:buNone/>
            </a:pPr>
            <a:r>
              <a:rPr lang="en-US" altLang="zh-CN" dirty="0" smtClean="0">
                <a:latin typeface="楷体" panose="02010609060101010101" pitchFamily="49" charset="-122"/>
                <a:ea typeface="楷体" panose="02010609060101010101" pitchFamily="49" charset="-122"/>
              </a:rPr>
              <a:t>4</a:t>
            </a:r>
            <a:r>
              <a:rPr lang="zh-CN" altLang="en-US" dirty="0" smtClean="0">
                <a:latin typeface="楷体" panose="02010609060101010101" pitchFamily="49" charset="-122"/>
                <a:ea typeface="楷体" panose="02010609060101010101" pitchFamily="49" charset="-122"/>
              </a:rPr>
              <a:t>、粘度</a:t>
            </a:r>
            <a:endParaRPr lang="zh-CN" altLang="en-US" dirty="0" smtClean="0">
              <a:latin typeface="楷体" panose="02010609060101010101" pitchFamily="49" charset="-122"/>
              <a:ea typeface="楷体" panose="02010609060101010101" pitchFamily="49" charset="-122"/>
            </a:endParaRPr>
          </a:p>
          <a:p>
            <a:pPr marL="109855" indent="0">
              <a:buNone/>
            </a:pPr>
            <a:r>
              <a:rPr lang="en-US" altLang="zh-CN" dirty="0" smtClean="0">
                <a:latin typeface="楷体" panose="02010609060101010101" pitchFamily="49" charset="-122"/>
                <a:ea typeface="楷体" panose="02010609060101010101" pitchFamily="49" charset="-122"/>
              </a:rPr>
              <a:t>5</a:t>
            </a:r>
            <a:r>
              <a:rPr lang="zh-CN" altLang="en-US" dirty="0" smtClean="0">
                <a:latin typeface="楷体" panose="02010609060101010101" pitchFamily="49" charset="-122"/>
                <a:ea typeface="楷体" panose="02010609060101010101" pitchFamily="49" charset="-122"/>
              </a:rPr>
              <a:t>、密度和流动性</a:t>
            </a:r>
            <a:endParaRPr lang="zh-CN" altLang="en-US" dirty="0" smtClean="0">
              <a:latin typeface="楷体" panose="02010609060101010101" pitchFamily="49" charset="-122"/>
              <a:ea typeface="楷体" panose="02010609060101010101" pitchFamily="49" charset="-122"/>
            </a:endParaRPr>
          </a:p>
          <a:p>
            <a:pPr marL="109855" indent="0">
              <a:buNone/>
            </a:pPr>
            <a:endParaRPr lang="en-US" altLang="zh-CN" dirty="0" smtClean="0">
              <a:latin typeface="楷体" panose="02010609060101010101" pitchFamily="49" charset="-122"/>
              <a:ea typeface="楷体" panose="02010609060101010101" pitchFamily="49" charset="-122"/>
            </a:endParaRPr>
          </a:p>
        </p:txBody>
      </p:sp>
      <p:sp>
        <p:nvSpPr>
          <p:cNvPr id="6" name="标题 5"/>
          <p:cNvSpPr>
            <a:spLocks noGrp="1"/>
          </p:cNvSpPr>
          <p:nvPr>
            <p:ph type="title"/>
          </p:nvPr>
        </p:nvSpPr>
        <p:spPr>
          <a:xfrm>
            <a:off x="1403648" y="1628800"/>
            <a:ext cx="7110532" cy="919574"/>
          </a:xfrm>
        </p:spPr>
        <p:txBody>
          <a:bodyPr/>
          <a:lstStyle/>
          <a:p>
            <a:r>
              <a:rPr lang="zh-CN" altLang="zh-CN" dirty="0" smtClean="0">
                <a:sym typeface="+mn-ea"/>
              </a:rPr>
              <a:t>影响一致性的</a:t>
            </a:r>
            <a:r>
              <a:rPr lang="en-US" altLang="zh-CN" dirty="0" smtClean="0">
                <a:sym typeface="+mn-ea"/>
              </a:rPr>
              <a:t>API</a:t>
            </a:r>
            <a:r>
              <a:rPr lang="zh-CN" altLang="en-US" dirty="0" smtClean="0">
                <a:sym typeface="+mn-ea"/>
              </a:rPr>
              <a:t>关键属性</a:t>
            </a:r>
            <a:endParaRPr lang="zh-CN" altLang="en-US" dirty="0"/>
          </a:p>
        </p:txBody>
      </p:sp>
      <p:sp>
        <p:nvSpPr>
          <p:cNvPr id="2" name="右大括号 1"/>
          <p:cNvSpPr/>
          <p:nvPr/>
        </p:nvSpPr>
        <p:spPr>
          <a:xfrm>
            <a:off x="4356100" y="3429000"/>
            <a:ext cx="215900" cy="151193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1136953" y="2825373"/>
            <a:ext cx="7643192" cy="2866323"/>
          </a:xfrm>
        </p:spPr>
        <p:txBody>
          <a:bodyPr>
            <a:normAutofit/>
          </a:bodyPr>
          <a:lstStyle/>
          <a:p>
            <a:pPr marL="109855" indent="0">
              <a:buNone/>
            </a:pPr>
            <a:endParaRPr lang="zh-CN" altLang="en-US" dirty="0" smtClean="0">
              <a:latin typeface="楷体" panose="02010609060101010101" pitchFamily="49" charset="-122"/>
              <a:ea typeface="楷体" panose="02010609060101010101" pitchFamily="49" charset="-122"/>
            </a:endParaRPr>
          </a:p>
          <a:p>
            <a:pPr marL="109855" indent="0">
              <a:buNone/>
            </a:pPr>
            <a:endParaRPr lang="en-US" altLang="zh-CN" dirty="0" smtClean="0">
              <a:latin typeface="楷体" panose="02010609060101010101" pitchFamily="49" charset="-122"/>
              <a:ea typeface="楷体" panose="02010609060101010101" pitchFamily="49" charset="-122"/>
            </a:endParaRPr>
          </a:p>
        </p:txBody>
      </p:sp>
      <p:sp>
        <p:nvSpPr>
          <p:cNvPr id="6" name="标题 5"/>
          <p:cNvSpPr>
            <a:spLocks noGrp="1"/>
          </p:cNvSpPr>
          <p:nvPr>
            <p:ph type="title"/>
          </p:nvPr>
        </p:nvSpPr>
        <p:spPr>
          <a:xfrm>
            <a:off x="1136650" y="1628775"/>
            <a:ext cx="7377430" cy="919480"/>
          </a:xfrm>
        </p:spPr>
        <p:txBody>
          <a:bodyPr>
            <a:normAutofit/>
          </a:bodyPr>
          <a:lstStyle/>
          <a:p>
            <a:r>
              <a:rPr lang="en-US" sz="2000" dirty="0" smtClean="0">
                <a:sym typeface="+mn-ea"/>
              </a:rPr>
              <a:t>ANDA </a:t>
            </a:r>
            <a:r>
              <a:rPr sz="2000" dirty="0" smtClean="0">
                <a:sym typeface="+mn-ea"/>
              </a:rPr>
              <a:t>Example QbD  Tablet Module 3 </a:t>
            </a:r>
            <a:r>
              <a:rPr lang="zh-CN" sz="2000" dirty="0" smtClean="0">
                <a:sym typeface="+mn-ea"/>
              </a:rPr>
              <a:t>中的风险评估</a:t>
            </a:r>
            <a:r>
              <a:rPr sz="2000" dirty="0" smtClean="0">
                <a:sym typeface="+mn-ea"/>
              </a:rPr>
              <a:t> </a:t>
            </a:r>
            <a:endParaRPr sz="2000" dirty="0" smtClean="0">
              <a:sym typeface="+mn-ea"/>
            </a:endParaRPr>
          </a:p>
        </p:txBody>
      </p:sp>
      <p:graphicFrame>
        <p:nvGraphicFramePr>
          <p:cNvPr id="0" name="表格 -1"/>
          <p:cNvGraphicFramePr/>
          <p:nvPr/>
        </p:nvGraphicFramePr>
        <p:xfrm>
          <a:off x="1930400" y="2548255"/>
          <a:ext cx="5624830" cy="2670810"/>
        </p:xfrm>
        <a:graphic>
          <a:graphicData uri="http://schemas.openxmlformats.org/drawingml/2006/table">
            <a:tbl>
              <a:tblPr firstRow="1" bandRow="1">
                <a:tableStyleId>{5940675A-B579-460E-94D1-54222C63F5DA}</a:tableStyleId>
              </a:tblPr>
              <a:tblGrid>
                <a:gridCol w="2808605"/>
                <a:gridCol w="2816225"/>
              </a:tblGrid>
              <a:tr h="314960">
                <a:tc>
                  <a:txBody>
                    <a:bodyPr/>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因素</a:t>
                      </a:r>
                      <a:endParaRPr lang="zh-CN" altLang="en-US" sz="2000" b="0" u="none">
                        <a:latin typeface="宋体" panose="02010600030101010101" pitchFamily="2" charset="-122"/>
                        <a:ea typeface="宋体" panose="02010600030101010101" pitchFamily="2"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影响</a:t>
                      </a:r>
                      <a:endParaRPr lang="zh-CN" altLang="en-US" sz="2000" b="0" u="none">
                        <a:latin typeface="宋体" panose="02010600030101010101" pitchFamily="2" charset="-122"/>
                        <a:ea typeface="宋体" panose="02010600030101010101" pitchFamily="2"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44245">
                <a:tc>
                  <a:txBody>
                    <a:bodyPr/>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晶型</a:t>
                      </a:r>
                      <a:r>
                        <a:rPr lang="en-US" altLang="zh-CN" sz="2000" b="0" u="none">
                          <a:latin typeface="宋体" panose="02010600030101010101" pitchFamily="2" charset="-122"/>
                          <a:ea typeface="宋体" panose="02010600030101010101" pitchFamily="2" charset="-122"/>
                          <a:cs typeface="宋体" panose="02010600030101010101" pitchFamily="2" charset="-122"/>
                        </a:rPr>
                        <a:t>/</a:t>
                      </a:r>
                      <a:r>
                        <a:rPr lang="zh-CN" altLang="en-US" sz="2000" b="0" u="none">
                          <a:latin typeface="宋体" panose="02010600030101010101" pitchFamily="2" charset="-122"/>
                          <a:ea typeface="宋体" panose="02010600030101010101" pitchFamily="2" charset="-122"/>
                          <a:cs typeface="宋体" panose="02010600030101010101" pitchFamily="2" charset="-122"/>
                        </a:rPr>
                        <a:t>晶癖</a:t>
                      </a:r>
                      <a:endParaRPr lang="zh-CN" altLang="en-US" sz="2000" b="0" u="none">
                        <a:latin typeface="宋体" panose="02010600030101010101" pitchFamily="2" charset="-122"/>
                        <a:ea typeface="宋体" panose="02010600030101010101" pitchFamily="2"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溶解度、溶出速率、生物利用度、吸湿性、流动性、可压性、稳定性</a:t>
                      </a:r>
                      <a:endParaRPr lang="zh-CN" altLang="en-US" sz="2000" b="0" u="none">
                        <a:latin typeface="宋体" panose="02010600030101010101" pitchFamily="2" charset="-122"/>
                        <a:ea typeface="宋体" panose="02010600030101010101" pitchFamily="2"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44245">
                <a:tc>
                  <a:txBody>
                    <a:bodyPr/>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粒度分布</a:t>
                      </a:r>
                      <a:endParaRPr lang="zh-CN" altLang="en-US" sz="2000" b="0" u="none">
                        <a:latin typeface="宋体" panose="02010600030101010101" pitchFamily="2" charset="-122"/>
                        <a:ea typeface="宋体" panose="02010600030101010101" pitchFamily="2"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松密度、振实密度、流动性、可压性、含量均匀度、溶出速率、生物利用度</a:t>
                      </a:r>
                      <a:endParaRPr lang="zh-CN" altLang="en-US" sz="2000" b="0" u="none">
                        <a:latin typeface="宋体" panose="02010600030101010101" pitchFamily="2" charset="-122"/>
                        <a:ea typeface="宋体" panose="02010600030101010101" pitchFamily="2"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粘度（特殊）</a:t>
                      </a:r>
                      <a:endParaRPr lang="zh-CN" altLang="en-US" sz="2000" b="0" u="none">
                        <a:latin typeface="宋体" panose="02010600030101010101" pitchFamily="2" charset="-122"/>
                        <a:ea typeface="宋体" panose="02010600030101010101" pitchFamily="2"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可压性、混合均匀度、流动性</a:t>
                      </a:r>
                      <a:endParaRPr lang="zh-CN" altLang="en-US" sz="2000" b="0" u="none">
                        <a:latin typeface="宋体" panose="02010600030101010101" pitchFamily="2" charset="-122"/>
                        <a:ea typeface="宋体" panose="02010600030101010101" pitchFamily="2"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14960">
                <a:tc>
                  <a:txBody>
                    <a:bodyPr/>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密度和流动性</a:t>
                      </a:r>
                      <a:endParaRPr lang="zh-CN" altLang="en-US" sz="2000" b="0" u="none">
                        <a:latin typeface="宋体" panose="02010600030101010101" pitchFamily="2" charset="-122"/>
                        <a:ea typeface="宋体" panose="02010600030101010101" pitchFamily="2"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混合均匀度、可压性</a:t>
                      </a:r>
                      <a:endParaRPr lang="zh-CN" altLang="en-US" sz="2000" b="0" u="none">
                        <a:latin typeface="宋体" panose="02010600030101010101" pitchFamily="2" charset="-122"/>
                        <a:ea typeface="宋体" panose="02010600030101010101" pitchFamily="2"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1043305" y="2272030"/>
            <a:ext cx="7643495" cy="3735070"/>
          </a:xfrm>
        </p:spPr>
        <p:txBody>
          <a:bodyPr>
            <a:normAutofit/>
          </a:bodyPr>
          <a:lstStyle/>
          <a:p>
            <a:pPr marL="109855" indent="0">
              <a:buNone/>
            </a:pPr>
            <a:endParaRPr lang="zh-CN" altLang="en-US" dirty="0" smtClean="0">
              <a:latin typeface="楷体" panose="02010609060101010101" pitchFamily="49" charset="-122"/>
              <a:ea typeface="楷体" panose="02010609060101010101" pitchFamily="49" charset="-122"/>
            </a:endParaRPr>
          </a:p>
          <a:p>
            <a:r>
              <a:rPr lang="en-US" altLang="zh-CN" dirty="0" smtClean="0">
                <a:latin typeface="楷体" panose="02010609060101010101" pitchFamily="49" charset="-122"/>
                <a:ea typeface="楷体" panose="02010609060101010101" pitchFamily="49" charset="-122"/>
              </a:rPr>
              <a:t>3.2.S.3.1 Elucidation of Structure and other Characteristics (name,manufacturer) </a:t>
            </a:r>
            <a:endParaRPr lang="en-US" altLang="zh-CN" dirty="0" smtClean="0">
              <a:latin typeface="楷体" panose="02010609060101010101" pitchFamily="49" charset="-122"/>
              <a:ea typeface="楷体" panose="02010609060101010101" pitchFamily="49" charset="-122"/>
            </a:endParaRPr>
          </a:p>
          <a:p>
            <a:r>
              <a:rPr lang="en-US" altLang="zh-CN" sz="1400" dirty="0" smtClean="0">
                <a:latin typeface="楷体" panose="02010609060101010101" pitchFamily="49" charset="-122"/>
                <a:ea typeface="楷体" panose="02010609060101010101" pitchFamily="49" charset="-122"/>
              </a:rPr>
              <a:t>Confirmation of structure based on e.g., synthetic route and spectral analyses should be  provided. Information such as the potential for isomerism, the identification of stereochemistry, or the potential for forming polymorphs should also be included. </a:t>
            </a:r>
            <a:endParaRPr lang="en-US" altLang="zh-CN" sz="1400" dirty="0" smtClean="0">
              <a:latin typeface="楷体" panose="02010609060101010101" pitchFamily="49" charset="-122"/>
              <a:ea typeface="楷体" panose="02010609060101010101" pitchFamily="49" charset="-122"/>
            </a:endParaRPr>
          </a:p>
          <a:p>
            <a:pPr marL="109855" indent="0">
              <a:buNone/>
            </a:pPr>
            <a:r>
              <a:rPr lang="en-US" altLang="zh-CN" sz="1400" dirty="0" smtClean="0">
                <a:latin typeface="楷体" panose="02010609060101010101" pitchFamily="49" charset="-122"/>
                <a:ea typeface="楷体" panose="02010609060101010101" pitchFamily="49" charset="-122"/>
              </a:rPr>
              <a:t>    </a:t>
            </a:r>
            <a:r>
              <a:rPr lang="zh-CN" altLang="zh-CN" sz="1400" dirty="0" smtClean="0">
                <a:latin typeface="楷体" panose="02010609060101010101" pitchFamily="49" charset="-122"/>
                <a:ea typeface="楷体" panose="02010609060101010101" pitchFamily="49" charset="-122"/>
              </a:rPr>
              <a:t>依据合成路线和光谱分析的结构确证信息。应包括潜在的异构化、立体化学结构的鉴定，潜在形成多晶型的信息。</a:t>
            </a:r>
            <a:endParaRPr lang="zh-CN" altLang="zh-CN" sz="1400" dirty="0" smtClean="0">
              <a:latin typeface="楷体" panose="02010609060101010101" pitchFamily="49" charset="-122"/>
              <a:ea typeface="楷体" panose="02010609060101010101" pitchFamily="49" charset="-122"/>
            </a:endParaRPr>
          </a:p>
        </p:txBody>
      </p:sp>
      <p:sp>
        <p:nvSpPr>
          <p:cNvPr id="6" name="标题 5"/>
          <p:cNvSpPr>
            <a:spLocks noGrp="1"/>
          </p:cNvSpPr>
          <p:nvPr>
            <p:ph type="title"/>
          </p:nvPr>
        </p:nvSpPr>
        <p:spPr>
          <a:xfrm>
            <a:off x="1403648" y="1628800"/>
            <a:ext cx="7110532" cy="919574"/>
          </a:xfrm>
        </p:spPr>
        <p:txBody>
          <a:bodyPr/>
          <a:lstStyle/>
          <a:p>
            <a:r>
              <a:rPr lang="en-US" dirty="0" smtClean="0">
                <a:sym typeface="+mn-ea"/>
              </a:rPr>
              <a:t>ICH M4  CTD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a:xfrm>
            <a:off x="1310303" y="1431315"/>
            <a:ext cx="7110532" cy="919574"/>
          </a:xfrm>
        </p:spPr>
        <p:txBody>
          <a:bodyPr>
            <a:normAutofit fontScale="90000"/>
          </a:bodyPr>
          <a:lstStyle/>
          <a:p>
            <a:r>
              <a:rPr lang="en-US" dirty="0" smtClean="0">
                <a:sym typeface="+mn-ea"/>
              </a:rPr>
              <a:t>Completeness Assessments for Type II API DMFs  </a:t>
            </a:r>
            <a:r>
              <a:rPr lang="en-US" sz="1600" dirty="0" smtClean="0">
                <a:sym typeface="+mn-ea"/>
              </a:rPr>
              <a:t>(FDA 2016)</a:t>
            </a:r>
            <a:endParaRPr lang="en-US" sz="1600" dirty="0" smtClean="0">
              <a:sym typeface="+mn-ea"/>
            </a:endParaRPr>
          </a:p>
        </p:txBody>
      </p:sp>
      <p:pic>
        <p:nvPicPr>
          <p:cNvPr id="2" name="图片 1"/>
          <p:cNvPicPr>
            <a:picLocks noChangeAspect="1"/>
          </p:cNvPicPr>
          <p:nvPr/>
        </p:nvPicPr>
        <p:blipFill>
          <a:blip r:embed="rId1"/>
          <a:stretch>
            <a:fillRect/>
          </a:stretch>
        </p:blipFill>
        <p:spPr>
          <a:xfrm>
            <a:off x="1310005" y="2552065"/>
            <a:ext cx="6872605" cy="257111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1137285" y="2715260"/>
            <a:ext cx="7643495" cy="424815"/>
          </a:xfrm>
        </p:spPr>
        <p:txBody>
          <a:bodyPr>
            <a:normAutofit fontScale="70000"/>
          </a:bodyPr>
          <a:lstStyle/>
          <a:p>
            <a:pPr marL="109855" indent="0">
              <a:buNone/>
            </a:pPr>
            <a:r>
              <a:rPr lang="en-US" altLang="zh-CN" dirty="0" smtClean="0">
                <a:latin typeface="楷体" panose="02010609060101010101" pitchFamily="49" charset="-122"/>
                <a:ea typeface="楷体" panose="02010609060101010101" pitchFamily="49" charset="-122"/>
              </a:rPr>
              <a:t>化学合成和有微生物品质量要求的文件内容</a:t>
            </a:r>
            <a:endParaRPr lang="en-US" altLang="zh-CN" dirty="0" smtClean="0">
              <a:latin typeface="楷体" panose="02010609060101010101" pitchFamily="49" charset="-122"/>
              <a:ea typeface="楷体" panose="02010609060101010101" pitchFamily="49" charset="-122"/>
            </a:endParaRPr>
          </a:p>
        </p:txBody>
      </p:sp>
      <p:sp>
        <p:nvSpPr>
          <p:cNvPr id="6" name="标题 5"/>
          <p:cNvSpPr>
            <a:spLocks noGrp="1"/>
          </p:cNvSpPr>
          <p:nvPr>
            <p:ph type="title"/>
          </p:nvPr>
        </p:nvSpPr>
        <p:spPr>
          <a:xfrm>
            <a:off x="1403648" y="1628800"/>
            <a:ext cx="7110532" cy="919574"/>
          </a:xfrm>
        </p:spPr>
        <p:txBody>
          <a:bodyPr/>
          <a:lstStyle/>
          <a:p>
            <a:r>
              <a:rPr lang="en-US" dirty="0" smtClean="0">
                <a:sym typeface="+mn-ea"/>
              </a:rPr>
              <a:t>CEP</a:t>
            </a:r>
            <a:r>
              <a:rPr lang="zh-CN" altLang="en-US" dirty="0" smtClean="0">
                <a:sym typeface="+mn-ea"/>
              </a:rPr>
              <a:t>要求</a:t>
            </a:r>
            <a:endParaRPr lang="zh-CN" altLang="en-US" dirty="0" smtClean="0">
              <a:sym typeface="+mn-ea"/>
            </a:endParaRPr>
          </a:p>
        </p:txBody>
      </p:sp>
      <p:pic>
        <p:nvPicPr>
          <p:cNvPr id="2" name="图片 1"/>
          <p:cNvPicPr>
            <a:picLocks noChangeAspect="1"/>
          </p:cNvPicPr>
          <p:nvPr/>
        </p:nvPicPr>
        <p:blipFill>
          <a:blip r:embed="rId1"/>
          <a:stretch>
            <a:fillRect/>
          </a:stretch>
        </p:blipFill>
        <p:spPr>
          <a:xfrm>
            <a:off x="1569720" y="3140710"/>
            <a:ext cx="6590665" cy="244094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1043305" y="2324100"/>
            <a:ext cx="7643495" cy="3683000"/>
          </a:xfrm>
        </p:spPr>
        <p:txBody>
          <a:bodyPr>
            <a:normAutofit fontScale="50000"/>
          </a:bodyPr>
          <a:lstStyle/>
          <a:p>
            <a:pPr marL="109855" indent="0">
              <a:buNone/>
            </a:pPr>
            <a:endParaRPr lang="zh-CN" altLang="en-US" dirty="0" smtClean="0">
              <a:latin typeface="楷体" panose="02010609060101010101" pitchFamily="49" charset="-122"/>
              <a:ea typeface="楷体" panose="02010609060101010101" pitchFamily="49" charset="-122"/>
            </a:endParaRPr>
          </a:p>
          <a:p>
            <a:r>
              <a:rPr lang="en-US" altLang="zh-CN" dirty="0" smtClean="0">
                <a:latin typeface="楷体" panose="02010609060101010101" pitchFamily="49" charset="-122"/>
                <a:ea typeface="楷体" panose="02010609060101010101" pitchFamily="49" charset="-122"/>
              </a:rPr>
              <a:t>结构确证和其它性质（3.2.S.3.1）</a:t>
            </a:r>
            <a:endParaRPr lang="en-US" altLang="zh-CN" dirty="0" smtClean="0">
              <a:latin typeface="楷体" panose="02010609060101010101" pitchFamily="49" charset="-122"/>
              <a:ea typeface="楷体" panose="02010609060101010101" pitchFamily="49" charset="-122"/>
            </a:endParaRPr>
          </a:p>
          <a:p>
            <a:endParaRPr lang="en-US" altLang="zh-CN" dirty="0" smtClean="0">
              <a:latin typeface="楷体" panose="02010609060101010101" pitchFamily="49" charset="-122"/>
              <a:ea typeface="楷体" panose="02010609060101010101" pitchFamily="49" charset="-122"/>
            </a:endParaRPr>
          </a:p>
          <a:p>
            <a:r>
              <a:rPr lang="en-US" altLang="zh-CN" dirty="0" smtClean="0">
                <a:latin typeface="楷体" panose="02010609060101010101" pitchFamily="49" charset="-122"/>
                <a:ea typeface="楷体" panose="02010609060101010101" pitchFamily="49" charset="-122"/>
              </a:rPr>
              <a:t>As stated in the Ph.Eur General Notices (10000) and Summary of requirements for active substances in the quality part of the dossier (CHMP/QWP/297/97) if a suitable identification test (e.g. IR) is described in a Ph. Eur. monograph with an appropriate reference standard other structural evidences may not be needed. If suitable reference standard is not available then appropriate characterisation should be submitted.</a:t>
            </a:r>
            <a:endParaRPr lang="en-US" altLang="zh-CN" dirty="0" smtClean="0">
              <a:latin typeface="楷体" panose="02010609060101010101" pitchFamily="49" charset="-122"/>
              <a:ea typeface="楷体" panose="02010609060101010101" pitchFamily="49" charset="-122"/>
            </a:endParaRPr>
          </a:p>
          <a:p>
            <a:endParaRPr lang="en-US" altLang="zh-CN" dirty="0" smtClean="0">
              <a:latin typeface="楷体" panose="02010609060101010101" pitchFamily="49" charset="-122"/>
              <a:ea typeface="楷体" panose="02010609060101010101" pitchFamily="49" charset="-122"/>
            </a:endParaRPr>
          </a:p>
          <a:p>
            <a:r>
              <a:rPr lang="en-US" altLang="zh-CN" dirty="0" smtClean="0">
                <a:latin typeface="楷体" panose="02010609060101010101" pitchFamily="49" charset="-122"/>
                <a:ea typeface="楷体" panose="02010609060101010101" pitchFamily="49" charset="-122"/>
              </a:rPr>
              <a:t>正如欧洲药典通论（10000）和申报文件质量部分的活性物质要求综述（CHMP/QSP/297/97）中所述，</a:t>
            </a:r>
            <a:r>
              <a:rPr lang="en-US" altLang="zh-CN" dirty="0" smtClean="0">
                <a:solidFill>
                  <a:srgbClr val="FF0000"/>
                </a:solidFill>
                <a:latin typeface="楷体" panose="02010609060101010101" pitchFamily="49" charset="-122"/>
                <a:ea typeface="楷体" panose="02010609060101010101" pitchFamily="49" charset="-122"/>
              </a:rPr>
              <a:t>如果在欧洲药典各论中有描述适当的鉴别测试（例如，IR），并有适当的对照品，可能就不需要其它的结构方面的证据。如果没有适当的对照品，则要提交适当的结构确证资料。</a:t>
            </a:r>
            <a:endParaRPr lang="en-US" altLang="zh-CN" dirty="0" smtClean="0">
              <a:solidFill>
                <a:srgbClr val="FF0000"/>
              </a:solidFill>
              <a:latin typeface="楷体" panose="02010609060101010101" pitchFamily="49" charset="-122"/>
              <a:ea typeface="楷体" panose="02010609060101010101" pitchFamily="49" charset="-122"/>
            </a:endParaRPr>
          </a:p>
        </p:txBody>
      </p:sp>
      <p:sp>
        <p:nvSpPr>
          <p:cNvPr id="6" name="标题 5"/>
          <p:cNvSpPr>
            <a:spLocks noGrp="1"/>
          </p:cNvSpPr>
          <p:nvPr>
            <p:ph type="title"/>
          </p:nvPr>
        </p:nvSpPr>
        <p:spPr>
          <a:xfrm>
            <a:off x="1403648" y="1628800"/>
            <a:ext cx="7110532" cy="919574"/>
          </a:xfrm>
        </p:spPr>
        <p:txBody>
          <a:bodyPr/>
          <a:lstStyle/>
          <a:p>
            <a:r>
              <a:rPr lang="en-US" dirty="0" smtClean="0">
                <a:sym typeface="+mn-ea"/>
              </a:rPr>
              <a:t>CEP</a:t>
            </a:r>
            <a:r>
              <a:rPr lang="zh-CN" altLang="en-US" dirty="0" smtClean="0">
                <a:sym typeface="+mn-ea"/>
              </a:rPr>
              <a:t>要求</a:t>
            </a:r>
            <a:endParaRPr lang="zh-CN" altLang="en-US" dirty="0" smtClean="0">
              <a:sym typeface="+mn-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2620010"/>
            <a:ext cx="8229600" cy="3387090"/>
          </a:xfrm>
        </p:spPr>
        <p:txBody>
          <a:bodyPr>
            <a:normAutofit/>
          </a:bodyPr>
          <a:lstStyle/>
          <a:p>
            <a:r>
              <a:rPr dirty="0" smtClean="0"/>
              <a:t>1、</a:t>
            </a:r>
            <a:r>
              <a:rPr lang="zh-CN" dirty="0" smtClean="0"/>
              <a:t>国内</a:t>
            </a:r>
            <a:r>
              <a:rPr dirty="0" smtClean="0"/>
              <a:t>注册关注点：  研发小试、杂质、结构确证、 工艺优化</a:t>
            </a:r>
            <a:r>
              <a:rPr lang="zh-CN" dirty="0" smtClean="0"/>
              <a:t>、工艺稳定性</a:t>
            </a:r>
            <a:r>
              <a:rPr dirty="0" smtClean="0"/>
              <a:t>；</a:t>
            </a:r>
            <a:endParaRPr dirty="0" smtClean="0"/>
          </a:p>
          <a:p>
            <a:pPr marL="109855" indent="0">
              <a:buNone/>
            </a:pPr>
            <a:r>
              <a:rPr dirty="0" smtClean="0"/>
              <a:t>        </a:t>
            </a:r>
            <a:endParaRPr lang="zh-CN" altLang="en-US" dirty="0" smtClean="0"/>
          </a:p>
          <a:p>
            <a:r>
              <a:rPr lang="en-US" dirty="0" smtClean="0"/>
              <a:t>2</a:t>
            </a:r>
            <a:r>
              <a:rPr lang="zh-CN" altLang="en-US" dirty="0" smtClean="0"/>
              <a:t>、</a:t>
            </a:r>
            <a:r>
              <a:rPr dirty="0" smtClean="0"/>
              <a:t>国际</a:t>
            </a:r>
            <a:r>
              <a:rPr lang="zh-CN" dirty="0" smtClean="0"/>
              <a:t>注册关注点：</a:t>
            </a:r>
            <a:r>
              <a:rPr dirty="0" smtClean="0"/>
              <a:t>成熟生产工艺 </a:t>
            </a:r>
            <a:r>
              <a:rPr lang="zh-CN" dirty="0" smtClean="0"/>
              <a:t>质量符合注册国药典要求</a:t>
            </a:r>
            <a:r>
              <a:rPr dirty="0" smtClean="0"/>
              <a:t> 稳定性</a:t>
            </a:r>
            <a:endParaRPr dirty="0" smtClean="0"/>
          </a:p>
          <a:p>
            <a:endParaRPr dirty="0" smtClean="0"/>
          </a:p>
        </p:txBody>
      </p:sp>
      <p:sp>
        <p:nvSpPr>
          <p:cNvPr id="6" name="标题 5"/>
          <p:cNvSpPr>
            <a:spLocks noGrp="1"/>
          </p:cNvSpPr>
          <p:nvPr>
            <p:ph type="title"/>
          </p:nvPr>
        </p:nvSpPr>
        <p:spPr>
          <a:xfrm>
            <a:off x="1187624" y="1628800"/>
            <a:ext cx="7470572" cy="871498"/>
          </a:xfrm>
        </p:spPr>
        <p:txBody>
          <a:bodyPr/>
          <a:lstStyle/>
          <a:p>
            <a:r>
              <a:rPr lang="zh-CN" altLang="en-US" dirty="0"/>
              <a:t>讨论</a:t>
            </a:r>
            <a:endParaRPr lang="zh-C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2.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质朴">
  <a:themeElements>
    <a:clrScheme name="质朴">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质朴">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质朴">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0</TotalTime>
  <Words>1650</Words>
  <Application>WPS 演示</Application>
  <PresentationFormat>全屏显示(4:3)</PresentationFormat>
  <Paragraphs>84</Paragraphs>
  <Slides>11</Slides>
  <Notes>0</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11</vt:i4>
      </vt:variant>
    </vt:vector>
  </HeadingPairs>
  <TitlesOfParts>
    <vt:vector size="27" baseType="lpstr">
      <vt:lpstr>Arial</vt:lpstr>
      <vt:lpstr>宋体</vt:lpstr>
      <vt:lpstr>Wingdings</vt:lpstr>
      <vt:lpstr>Arial</vt:lpstr>
      <vt:lpstr>Wingdings 3</vt:lpstr>
      <vt:lpstr>Wingdings</vt:lpstr>
      <vt:lpstr>Verdana</vt:lpstr>
      <vt:lpstr>Wingdings 2</vt:lpstr>
      <vt:lpstr>楷体</vt:lpstr>
      <vt:lpstr>Lucida Sans Unicode</vt:lpstr>
      <vt:lpstr>黑体</vt:lpstr>
      <vt:lpstr>微软雅黑</vt:lpstr>
      <vt:lpstr>Arial Unicode MS</vt:lpstr>
      <vt:lpstr>Calibri</vt:lpstr>
      <vt:lpstr>质朴</vt:lpstr>
      <vt:lpstr>聚合</vt:lpstr>
      <vt:lpstr>---石家庄凯瑞德 李文博 2017.8.5</vt:lpstr>
      <vt:lpstr>PowerPoint 演示文稿</vt:lpstr>
      <vt:lpstr>影响一致性的API关键属性</vt:lpstr>
      <vt:lpstr>ANDA Example QbD  Tablet Module 3 中的风险评估 </vt:lpstr>
      <vt:lpstr>ICH M4  CTD</vt:lpstr>
      <vt:lpstr>Completeness Assessments for Type II API DMFs  (FDA 2016)</vt:lpstr>
      <vt:lpstr>CEP要求</vt:lpstr>
      <vt:lpstr>CEP要求</vt:lpstr>
      <vt:lpstr>讨论</vt:lpstr>
      <vt:lpstr>讨论</vt:lpstr>
      <vt:lpstr>讨论</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王欣欣</dc:creator>
  <cp:lastModifiedBy>malihu</cp:lastModifiedBy>
  <cp:revision>149</cp:revision>
  <dcterms:created xsi:type="dcterms:W3CDTF">2017-03-03T07:31:00Z</dcterms:created>
  <dcterms:modified xsi:type="dcterms:W3CDTF">2017-11-20T09:15:15Z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